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32"/>
  </p:notesMasterIdLst>
  <p:sldIdLst>
    <p:sldId id="261" r:id="rId5"/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24384000" cy="13716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irce Light"/>
        <a:ea typeface="Circe Light"/>
        <a:cs typeface="Circe Light"/>
        <a:sym typeface="Circ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C20"/>
    <a:srgbClr val="0000FF"/>
    <a:srgbClr val="3333CC"/>
    <a:srgbClr val="000096"/>
    <a:srgbClr val="0000B8"/>
    <a:srgbClr val="000066"/>
    <a:srgbClr val="0000CC"/>
    <a:srgbClr val="000070"/>
    <a:srgbClr val="000099"/>
    <a:srgbClr val="B5B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irce Light"/>
          <a:ea typeface="Circe Light"/>
          <a:cs typeface="Circ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E7"/>
          </a:solidFill>
        </a:fill>
      </a:tcStyle>
    </a:wholeTbl>
    <a:band2H>
      <a:tcTxStyle/>
      <a:tcStyle>
        <a:tcBdr/>
        <a:fill>
          <a:solidFill>
            <a:srgbClr val="E7EA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irce Light"/>
          <a:ea typeface="Circe Light"/>
          <a:cs typeface="Circ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ACA"/>
          </a:solidFill>
        </a:fill>
      </a:tcStyle>
    </a:wholeTbl>
    <a:band2H>
      <a:tcTxStyle/>
      <a:tcStyle>
        <a:tcBdr/>
        <a:fill>
          <a:solidFill>
            <a:srgbClr val="E8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irce Light"/>
          <a:ea typeface="Circe Light"/>
          <a:cs typeface="Circ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CE9"/>
          </a:solidFill>
        </a:fill>
      </a:tcStyle>
    </a:wholeTbl>
    <a:band2H>
      <a:tcTxStyle/>
      <a:tcStyle>
        <a:tcBdr/>
        <a:fill>
          <a:solidFill>
            <a:srgbClr val="F2E7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irce Light"/>
          <a:ea typeface="Circe Light"/>
          <a:cs typeface="Circ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irce Light"/>
          <a:ea typeface="Circe Light"/>
          <a:cs typeface="Circe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irce Light"/>
          <a:ea typeface="Circe Light"/>
          <a:cs typeface="Circe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718"/>
  </p:normalViewPr>
  <p:slideViewPr>
    <p:cSldViewPr snapToGrid="0">
      <p:cViewPr varScale="1">
        <p:scale>
          <a:sx n="43" d="100"/>
          <a:sy n="43" d="100"/>
        </p:scale>
        <p:origin x="6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ina Prigorschi" userId="9d55db4f-6bb6-4f21-ab48-95b0bdf14bca" providerId="ADAL" clId="{8E5FB16A-FEAD-430F-95D2-A330D95261DF}"/>
    <pc:docChg chg="delSld">
      <pc:chgData name="Corina Prigorschi" userId="9d55db4f-6bb6-4f21-ab48-95b0bdf14bca" providerId="ADAL" clId="{8E5FB16A-FEAD-430F-95D2-A330D95261DF}" dt="2021-03-18T13:09:50.437" v="2" actId="47"/>
      <pc:docMkLst>
        <pc:docMk/>
      </pc:docMkLst>
      <pc:sldChg chg="del">
        <pc:chgData name="Corina Prigorschi" userId="9d55db4f-6bb6-4f21-ab48-95b0bdf14bca" providerId="ADAL" clId="{8E5FB16A-FEAD-430F-95D2-A330D95261DF}" dt="2021-03-18T13:09:47.439" v="0" actId="47"/>
        <pc:sldMkLst>
          <pc:docMk/>
          <pc:sldMk cId="0" sldId="258"/>
        </pc:sldMkLst>
      </pc:sldChg>
      <pc:sldChg chg="del">
        <pc:chgData name="Corina Prigorschi" userId="9d55db4f-6bb6-4f21-ab48-95b0bdf14bca" providerId="ADAL" clId="{8E5FB16A-FEAD-430F-95D2-A330D95261DF}" dt="2021-03-18T13:09:50.437" v="2" actId="47"/>
        <pc:sldMkLst>
          <pc:docMk/>
          <pc:sldMk cId="1962373116" sldId="259"/>
        </pc:sldMkLst>
      </pc:sldChg>
      <pc:sldChg chg="del">
        <pc:chgData name="Corina Prigorschi" userId="9d55db4f-6bb6-4f21-ab48-95b0bdf14bca" providerId="ADAL" clId="{8E5FB16A-FEAD-430F-95D2-A330D95261DF}" dt="2021-03-18T13:09:49.432" v="1" actId="47"/>
        <pc:sldMkLst>
          <pc:docMk/>
          <pc:sldMk cId="347318867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0029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irc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00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2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latin typeface="Circe" charset="0"/>
                <a:ea typeface="Circe" charset="0"/>
                <a:cs typeface="Circe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6312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>
            <a:normAutofit/>
          </a:bodyPr>
          <a:lstStyle>
            <a:lvl1pPr algn="ctr">
              <a:defRPr sz="11000"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ro-RO" dirty="0"/>
              <a:t>Click </a:t>
            </a:r>
            <a:r>
              <a:rPr lang="ro-RO" dirty="0" err="1"/>
              <a:t>to</a:t>
            </a:r>
            <a:r>
              <a:rPr lang="ro-RO" dirty="0"/>
              <a:t> </a:t>
            </a:r>
            <a:r>
              <a:rPr lang="ro-RO" dirty="0" err="1"/>
              <a:t>edit</a:t>
            </a:r>
            <a:r>
              <a:rPr lang="ro-RO" dirty="0"/>
              <a:t> Master </a:t>
            </a:r>
            <a:r>
              <a:rPr lang="ro-RO" dirty="0" err="1"/>
              <a:t>title</a:t>
            </a:r>
            <a:r>
              <a:rPr lang="ro-RO" dirty="0"/>
              <a:t> </a:t>
            </a:r>
            <a:r>
              <a:rPr lang="ro-RO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>
                <a:latin typeface="Circe" charset="0"/>
                <a:ea typeface="Circe" charset="0"/>
                <a:cs typeface="Circe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o-RO" dirty="0"/>
              <a:t>Click </a:t>
            </a:r>
            <a:r>
              <a:rPr lang="ro-RO" dirty="0" err="1"/>
              <a:t>to</a:t>
            </a:r>
            <a:r>
              <a:rPr lang="ro-RO" dirty="0"/>
              <a:t> </a:t>
            </a:r>
            <a:r>
              <a:rPr lang="ro-RO" dirty="0" err="1"/>
              <a:t>edit</a:t>
            </a:r>
            <a:r>
              <a:rPr lang="ro-RO" dirty="0"/>
              <a:t> Master </a:t>
            </a:r>
            <a:r>
              <a:rPr lang="ro-RO" dirty="0" err="1"/>
              <a:t>subtitle</a:t>
            </a:r>
            <a:r>
              <a:rPr lang="ro-RO" dirty="0"/>
              <a:t> </a:t>
            </a:r>
            <a:r>
              <a:rPr lang="ro-RO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>
            <a:normAutofit/>
          </a:bodyPr>
          <a:lstStyle>
            <a:lvl1pPr algn="ctr">
              <a:defRPr sz="11000"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ro-RO" dirty="0"/>
              <a:t>Click </a:t>
            </a:r>
            <a:r>
              <a:rPr lang="ro-RO" dirty="0" err="1"/>
              <a:t>to</a:t>
            </a:r>
            <a:r>
              <a:rPr lang="ro-RO" dirty="0"/>
              <a:t> </a:t>
            </a:r>
            <a:r>
              <a:rPr lang="ro-RO" dirty="0" err="1"/>
              <a:t>edit</a:t>
            </a:r>
            <a:r>
              <a:rPr lang="ro-RO" dirty="0"/>
              <a:t> Master </a:t>
            </a:r>
            <a:r>
              <a:rPr lang="ro-RO" dirty="0" err="1"/>
              <a:t>title</a:t>
            </a:r>
            <a:r>
              <a:rPr lang="ro-RO" dirty="0"/>
              <a:t> </a:t>
            </a:r>
            <a:r>
              <a:rPr lang="ro-RO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>
                <a:latin typeface="Circe" charset="0"/>
                <a:ea typeface="Circe" charset="0"/>
                <a:cs typeface="Circe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o-RO" dirty="0"/>
              <a:t>Click </a:t>
            </a:r>
            <a:r>
              <a:rPr lang="ro-RO" dirty="0" err="1"/>
              <a:t>to</a:t>
            </a:r>
            <a:r>
              <a:rPr lang="ro-RO" dirty="0"/>
              <a:t> </a:t>
            </a:r>
            <a:r>
              <a:rPr lang="ro-RO" dirty="0" err="1"/>
              <a:t>edit</a:t>
            </a:r>
            <a:r>
              <a:rPr lang="ro-RO" dirty="0"/>
              <a:t> Master </a:t>
            </a:r>
            <a:r>
              <a:rPr lang="ro-RO" dirty="0" err="1"/>
              <a:t>subtitle</a:t>
            </a:r>
            <a:r>
              <a:rPr lang="ro-RO" dirty="0"/>
              <a:t> </a:t>
            </a:r>
            <a:r>
              <a:rPr lang="ro-RO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3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4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4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50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4967" y="730251"/>
            <a:ext cx="9803220" cy="26511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967" y="3651250"/>
            <a:ext cx="9803220" cy="870267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1pPr>
            <a:lvl2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2pPr>
            <a:lvl3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3pPr>
            <a:lvl4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4pPr>
            <a:lvl5pPr>
              <a:defRPr>
                <a:solidFill>
                  <a:schemeClr val="bg1"/>
                </a:solidFill>
                <a:latin typeface="Circe" charset="0"/>
                <a:ea typeface="Circe" charset="0"/>
                <a:cs typeface="Circ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Click to edit Master text styles</a:t>
            </a:r>
          </a:p>
          <a:p>
            <a:pPr lvl="1"/>
            <a:r>
              <a:rPr lang="ro-RO"/>
              <a:t>Second level</a:t>
            </a:r>
          </a:p>
          <a:p>
            <a:pPr lvl="2"/>
            <a:r>
              <a:rPr lang="ro-RO"/>
              <a:t>Third level</a:t>
            </a:r>
          </a:p>
          <a:p>
            <a:pPr lvl="3"/>
            <a:r>
              <a:rPr lang="ro-RO"/>
              <a:t>Fourth level</a:t>
            </a:r>
          </a:p>
          <a:p>
            <a:pPr lvl="4"/>
            <a:r>
              <a:rPr lang="ro-R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F47E-0F58-FD4D-83AF-F47489615B6F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176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66" r:id="rId3"/>
    <p:sldLayoutId id="2147483680" r:id="rId4"/>
    <p:sldLayoutId id="2147483667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8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AC9785-3493-4EC5-BF26-DF94BC35B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7A5348-702E-4C14-9F92-ABFB9A46E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1E09206-372B-4E7D-B30E-A8F24D49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928" y="12422459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5ACB85-8D0F-4F7D-823B-3CDEF9B6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235F73-25FC-4C5B-9BB7-49AAFB479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ED0E90AE-19DC-47CE-9BFC-6603523F7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47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43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621EB1-F16A-4B80-8D20-3D0DD7BC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6C0DBA-E052-4432-B12C-0A666916F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1DBF7F13-9E8B-4320-B066-1194E5B83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728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0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F14D27-C24E-4E8E-9240-B4A1F932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BF04B4-8308-4732-BD08-35213A7E3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="" xmlns:a16="http://schemas.microsoft.com/office/drawing/2014/main" id="{8FFD29C7-1C7C-4535-95BF-7A60878E5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333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84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13F919-9BAC-48E7-959C-97698439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CE61E-A46A-4A1D-8841-B79E36E01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69054A42-7FFD-472E-BC80-B113E850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728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16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C923A2-12D8-4F7F-BAD9-15F96581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82C098-2605-4EAF-8B41-EB35579CF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7A981BAD-DA4B-4911-8C36-6079FEB7A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821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38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06F35A-A12A-41AE-AA53-AC6D1EB8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77BC6E-856C-4342-994B-B76DED222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4A5E62A3-0079-48AE-BE61-9E57F5636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147" y="1255588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2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54785-7A2E-46A9-BFCD-B795B2C4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85937-5E66-40E2-9F98-C4FFDA284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F305F96-F558-4F5D-B8E0-94A054FB7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099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8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E91E32-A47D-4BE4-9576-24BCCB8A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635A97-FDC1-4215-9FD8-D3528A8B3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73481F53-628D-461E-A8B7-2F8C406D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821" y="1211076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40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12B980-8B9F-4E31-A1BD-F12F2C24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7A6B35-E8C4-4F2B-9D99-B6523F802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diagram, text, application&#10;&#10;Description automatically generated">
            <a:extLst>
              <a:ext uri="{FF2B5EF4-FFF2-40B4-BE49-F238E27FC236}">
                <a16:creationId xmlns="" xmlns:a16="http://schemas.microsoft.com/office/drawing/2014/main" id="{65AA3ED2-FBAC-4FCE-8AAD-128FCDBE7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216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82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2FA083-F494-4101-83A1-FB3423F1B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06BDA6-0842-4F12-9E4B-F29F1F2E5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F982C034-DF24-4B33-823F-1165E2819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704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5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0000FF"/>
            </a:gs>
            <a:gs pos="0">
              <a:srgbClr val="000070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150">
            <a:extLst>
              <a:ext uri="{FF2B5EF4-FFF2-40B4-BE49-F238E27FC236}">
                <a16:creationId xmlns="" xmlns:a16="http://schemas.microsoft.com/office/drawing/2014/main" id="{7D8E67F2-F753-4E06-8229-4970A67258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966190" cy="1370854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7" name="Picture 152">
            <a:extLst>
              <a:ext uri="{FF2B5EF4-FFF2-40B4-BE49-F238E27FC236}">
                <a16:creationId xmlns="" xmlns:a16="http://schemas.microsoft.com/office/drawing/2014/main" id="{2EE1BDFD-564B-44A4-841A-50D6A8E75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DE46CC8-7C4C-4526-9C01-ECAFF488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214" y="4836126"/>
            <a:ext cx="14885436" cy="2280291"/>
          </a:xfrm>
          <a:solidFill>
            <a:schemeClr val="accent1">
              <a:alpha val="34000"/>
            </a:schemeClr>
          </a:solidFill>
          <a:scene3d>
            <a:camera prst="orthographicFront"/>
            <a:lightRig rig="threePt" dir="t"/>
          </a:scene3d>
          <a:sp3d prstMaterial="softEdge"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tr-TR" sz="6600" b="1" u="sng" spc="-1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Moldova Cumhuriyeti - Türkiye Cumhuriyeti</a:t>
            </a:r>
            <a:r>
              <a:rPr lang="tr-TR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tr-TR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tr-TR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Stratejik ortaklar</a:t>
            </a:r>
            <a:r>
              <a:rPr lang="en-US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8" name="Freeform 60">
            <a:extLst>
              <a:ext uri="{FF2B5EF4-FFF2-40B4-BE49-F238E27FC236}">
                <a16:creationId xmlns="" xmlns:a16="http://schemas.microsoft.com/office/drawing/2014/main" id="{007B8288-68CC-4847-8419-CF535B6B7E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27764" y="0"/>
            <a:ext cx="7761976" cy="4413024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="" xmlns:a16="http://schemas.microsoft.com/office/drawing/2014/main" id="{E44AD6C6-9802-46EE-9459-7C68F305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00" y="-7455"/>
            <a:ext cx="3976200" cy="3893656"/>
          </a:xfrm>
          <a:prstGeom prst="rect">
            <a:avLst/>
          </a:prstGeom>
        </p:spPr>
      </p:pic>
      <p:sp>
        <p:nvSpPr>
          <p:cNvPr id="289" name="Freeform 68">
            <a:extLst>
              <a:ext uri="{FF2B5EF4-FFF2-40B4-BE49-F238E27FC236}">
                <a16:creationId xmlns="" xmlns:a16="http://schemas.microsoft.com/office/drawing/2014/main" id="{32BA8EA8-C1B6-4309-B674-F9F399B962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825402"/>
            <a:ext cx="9885178" cy="7890598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C40B4DD2-50E0-42C5-87A7-844258E88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99" y="7750628"/>
            <a:ext cx="4926939" cy="5340858"/>
          </a:xfrm>
          <a:prstGeom prst="rect">
            <a:avLst/>
          </a:prstGeom>
        </p:spPr>
      </p:pic>
      <p:sp>
        <p:nvSpPr>
          <p:cNvPr id="210" name="Shape 210" descr="Nullam fermentum lectus consequat enim eleifend laoreet.…"/>
          <p:cNvSpPr>
            <a:spLocks noGrp="1"/>
          </p:cNvSpPr>
          <p:nvPr>
            <p:ph type="body" idx="1"/>
          </p:nvPr>
        </p:nvSpPr>
        <p:spPr>
          <a:xfrm>
            <a:off x="12379873" y="989020"/>
            <a:ext cx="9251415" cy="285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defTabSz="914400">
              <a:buNone/>
            </a:pPr>
            <a:endParaRPr lang="en-US" sz="32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buNone/>
            </a:pPr>
            <a:endParaRPr lang="en-US" sz="32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Cumhurbaşkanı </a:t>
            </a:r>
            <a:r>
              <a:rPr lang="tr-TR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Recep T. Erdoğan </a:t>
            </a:r>
            <a:r>
              <a:rPr lang="tr-TR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Ekim 2018’de Moldova'yı ziyaret etti. 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Cumhurbaşkanı </a:t>
            </a:r>
            <a:r>
              <a:rPr lang="ro-RO" sz="3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Igor </a:t>
            </a:r>
            <a:r>
              <a:rPr lang="ro-RO" sz="32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Dodon</a:t>
            </a:r>
            <a:r>
              <a:rPr lang="ro-RO" sz="3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Aralık 2019'da Ankara'yı ziyaret etti. Ziyareti sırasında </a:t>
            </a:r>
            <a:r>
              <a:rPr lang="tr-TR" sz="3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Türkiye-Moldova Yüksek Düzeyli Stratejik İşbirliği Konseyi'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nin</a:t>
            </a:r>
            <a:r>
              <a:rPr lang="tr-TR" sz="3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ilk toplantısı gerçekleştirildi.</a:t>
            </a:r>
          </a:p>
          <a:p>
            <a:pPr marL="0" indent="0" algn="ctr" defTabSz="914400">
              <a:buNone/>
            </a:pPr>
            <a:endParaRPr lang="en-US" sz="3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buNone/>
            </a:pPr>
            <a:endParaRPr lang="en-US" sz="3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08CE13-2875-40B1-9C39-508E104E97CE}"/>
              </a:ext>
            </a:extLst>
          </p:cNvPr>
          <p:cNvSpPr txBox="1"/>
          <p:nvPr/>
        </p:nvSpPr>
        <p:spPr>
          <a:xfrm>
            <a:off x="11824277" y="7418244"/>
            <a:ext cx="10490600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 defTabSz="914400"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019 yılından beri, Moldova'ya seyahat etmek için VİZE veya Pasaport gerekmemekte, sadece kimlik kartı kullanılabilmektedir.</a:t>
            </a:r>
          </a:p>
          <a:p>
            <a:pPr marL="0" indent="0" algn="ctr" defTabSz="914400">
              <a:buNone/>
            </a:pPr>
            <a:endParaRPr lang="en-US" sz="3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buNone/>
            </a:pP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 Kasım 2016 tarihinden itibaren Serbest Ticaret Anlaşması (STA) yürürlüktedir.</a:t>
            </a:r>
          </a:p>
          <a:p>
            <a:pPr marL="0" indent="0" algn="ctr" defTabSz="914400">
              <a:buNone/>
            </a:pPr>
            <a:endParaRPr lang="tr-TR" sz="3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buNone/>
            </a:pP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UTA </a:t>
            </a:r>
            <a:r>
              <a:rPr lang="tr-TR" sz="3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Gagavuzya'da</a:t>
            </a: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Türkçe konuşulmaktadır.</a:t>
            </a:r>
          </a:p>
          <a:p>
            <a:pPr marL="0" indent="0" algn="ctr" defTabSz="914400">
              <a:buNone/>
            </a:pPr>
            <a:endParaRPr lang="en-US" sz="3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 algn="ctr" defTabSz="914400">
              <a:buNone/>
            </a:pPr>
            <a:r>
              <a:rPr lang="tr-TR" sz="3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2020 yılında ikili ticaret hacmi 560 milyon ABD Doları olmuştur (-% 2,8). Cumhurbaşkanları tarafından belirlenen hedef - 1 milyar ABD Doları’dır.</a:t>
            </a:r>
            <a:endParaRPr lang="tr-TR" sz="32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928" y="12422459"/>
            <a:ext cx="2455973" cy="11601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1808F9-DE3F-4EE1-A4B1-27C381FF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85FFFD-1D2B-48FD-B21D-4C7D2877A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="" xmlns:a16="http://schemas.microsoft.com/office/drawing/2014/main" id="{A4E8D16F-CE7D-400F-A72E-187A77DEB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39" y="10905893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55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A330A-228C-463C-AC77-6017EE4D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851D0E-17D8-4BEE-9E83-31714C4D6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F1188826-7DFF-40A0-953D-6F23049F1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704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87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8AF961-E520-446D-BDE8-895F8762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9F854-99F0-42B4-92C2-99A78E1E6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="" xmlns:a16="http://schemas.microsoft.com/office/drawing/2014/main" id="{AE9F39D6-D50C-4694-8BE6-3A21357DD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216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07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D80BFE-F0D1-4515-8793-715AF1B7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6A157F-98DD-4DF6-9650-69A85802B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BE4C2662-643F-4CB8-9EA5-673114FFB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308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23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199E2F-6FF8-4861-B25C-96B6A5EB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8D10E-E2F6-4844-B329-E5ADD4D7F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504E170-21C3-46A6-85B8-9E853D3AE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333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00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CC8B73-4924-4381-A6B0-7F037665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2B49F3-5213-441D-A4A9-64EA82026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375E7AB3-1C4E-4C70-A6CC-A82F343CD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728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99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E786C7-E29F-4C79-8B3D-B47A90D3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A80F11-320C-4C42-9F8F-0C25C4706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34B0125D-BCD3-4717-94C8-5D0DEE5CC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113" y="1211076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2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CD911-2FE1-4C88-B651-BBECCD44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53706B-503E-4247-84B4-DAF2D6960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="" xmlns:a16="http://schemas.microsoft.com/office/drawing/2014/main" id="{6D66BA57-F23A-4012-93A8-31352D448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92" y="0"/>
            <a:ext cx="24507092" cy="137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D0EBAF-0C3B-4F27-A6B2-75B9B7D42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6" t="30502" r="18096" b="1868"/>
          <a:stretch/>
        </p:blipFill>
        <p:spPr>
          <a:xfrm>
            <a:off x="-123092" y="0"/>
            <a:ext cx="24507092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63E887-3ED2-4E2B-B917-BB64B0DE8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9" t="29591" r="17789" b="4739"/>
          <a:stretch/>
        </p:blipFill>
        <p:spPr>
          <a:xfrm>
            <a:off x="-123092" y="-1"/>
            <a:ext cx="24507091" cy="1371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427E4B-A1EE-42FA-A773-6967D8C9A606}"/>
              </a:ext>
            </a:extLst>
          </p:cNvPr>
          <p:cNvSpPr txBox="1"/>
          <p:nvPr/>
        </p:nvSpPr>
        <p:spPr>
          <a:xfrm>
            <a:off x="16758137" y="12039545"/>
            <a:ext cx="5443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2CC20"/>
                </a:solidFill>
              </a:rPr>
              <a:t>ankara@mfa.gov.md</a:t>
            </a:r>
            <a:endParaRPr lang="tr-TR" sz="4400" dirty="0">
              <a:solidFill>
                <a:srgbClr val="E2CC2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DE21D1-57C3-472F-8060-475445D7A55F}"/>
              </a:ext>
            </a:extLst>
          </p:cNvPr>
          <p:cNvSpPr txBox="1"/>
          <p:nvPr/>
        </p:nvSpPr>
        <p:spPr>
          <a:xfrm>
            <a:off x="0" y="12101100"/>
            <a:ext cx="9491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2CC20"/>
                </a:solidFill>
              </a:rPr>
              <a:t>+ 90 212 252 05 85 | + 90 312 446 56 27</a:t>
            </a:r>
            <a:endParaRPr lang="tr-TR" sz="4000" dirty="0">
              <a:solidFill>
                <a:srgbClr val="E2CC2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197" y="8965580"/>
            <a:ext cx="3455340" cy="16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76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6BE1B3-8C2F-480C-956E-C17114B9E6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I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A42527-3DF2-437A-9D3C-85725EBA7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5D63E4AC-C639-49B5-92DA-CB3626B34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2"/>
            <a:ext cx="24384000" cy="135577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928" y="12422459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2EFBB-0AA5-4AA2-9F87-B549EFF1B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401A43-669D-466B-967F-389AA305D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AB43AA52-3DC0-4314-AE0C-A9239E622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04" y="12310947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800A22-B1FB-49B1-A920-125EF73C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01BBA1-472C-4FC3-B801-76C5F8E16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32AA8917-E8CC-439A-B399-B93C37AB4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284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81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D81B25-ED54-432D-B4BA-37289176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C3A9CF-5E61-48F6-BBDE-B511F7D3C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="" xmlns:a16="http://schemas.microsoft.com/office/drawing/2014/main" id="{1A28FEDC-CE20-4F73-8D55-FC075F738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383" y="1235392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78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0E187-3B96-4142-9F86-136FDA2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D7BA6F-9B55-4CB2-B8D0-8172717EA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01D558CF-E763-4F04-B909-5D99D2346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01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07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04B1B-2EFA-45A8-A62A-E5BA23CF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467249-583B-4887-B02B-CCE9BCEDB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EB158E47-3A16-47EF-A0FD-6FF3CD85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752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4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253B12-D262-4CFE-BD0F-CB0D41E6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E1E8EC-5D23-46E9-B9CB-C030BED12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="" xmlns:a16="http://schemas.microsoft.com/office/drawing/2014/main" id="{393B3D74-D1B8-4136-8A08-45CE03E25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518" y="12454906"/>
            <a:ext cx="2455973" cy="11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1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Circe"/>
        <a:ea typeface="Circe"/>
        <a:cs typeface="Circe"/>
      </a:majorFont>
      <a:minorFont>
        <a:latin typeface="Circe"/>
        <a:ea typeface="Circe"/>
        <a:cs typeface="Circe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irce Light"/>
            <a:ea typeface="Circe Light"/>
            <a:cs typeface="Circe Light"/>
            <a:sym typeface="Circ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irce Light"/>
            <a:ea typeface="Circe Light"/>
            <a:cs typeface="Circe Light"/>
            <a:sym typeface="Circ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C4C7F94CB2E4F80E1C46A30180F53" ma:contentTypeVersion="9" ma:contentTypeDescription="Creați un document nou." ma:contentTypeScope="" ma:versionID="ec1630702807a6fe171e9e0cce8988ea">
  <xsd:schema xmlns:xsd="http://www.w3.org/2001/XMLSchema" xmlns:xs="http://www.w3.org/2001/XMLSchema" xmlns:p="http://schemas.microsoft.com/office/2006/metadata/properties" xmlns:ns2="469539c8-911a-4126-9432-01cd3d3ea408" targetNamespace="http://schemas.microsoft.com/office/2006/metadata/properties" ma:root="true" ma:fieldsID="c1608d2e0f0d37fa1224f71bab4f4e64" ns2:_="">
    <xsd:import namespace="469539c8-911a-4126-9432-01cd3d3ea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9539c8-911a-4126-9432-01cd3d3ea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 de conținut"/>
        <xsd:element ref="dc:title" minOccurs="0" maxOccurs="1" ma:index="4" ma:displayName="Titlu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B80A95-5E3E-45F8-A8B1-C174D83AFC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F687B0-2BBE-4EF5-99C3-7EF4E64654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9539c8-911a-4126-9432-01cd3d3ea4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BA310C-8324-4618-9E1D-D2CB5413CC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8221</TotalTime>
  <Words>112</Words>
  <Application>Microsoft Office PowerPoint</Application>
  <PresentationFormat>Özel</PresentationFormat>
  <Paragraphs>14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Circe</vt:lpstr>
      <vt:lpstr>Circe Light</vt:lpstr>
      <vt:lpstr>Times New Roman</vt:lpstr>
      <vt:lpstr>Office Theme</vt:lpstr>
      <vt:lpstr>PowerPoint Sunusu</vt:lpstr>
      <vt:lpstr>Moldova Cumhuriyeti - Türkiye Cumhuriyeti Stratejik ortaklar </vt:lpstr>
      <vt:lpstr>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Valentina Lupulciuc</dc:creator>
  <cp:lastModifiedBy>Murats</cp:lastModifiedBy>
  <cp:revision>38</cp:revision>
  <cp:lastPrinted>2021-02-23T08:06:50Z</cp:lastPrinted>
  <dcterms:modified xsi:type="dcterms:W3CDTF">2021-09-29T13:18:15Z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0x0101001B3C4C7F94CB2E4F80E1C46A30180F53</vt:lpwstr>
  </property>
</Properties>
</file>