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56" r:id="rId4"/>
    <p:sldId id="258" r:id="rId5"/>
    <p:sldId id="354" r:id="rId6"/>
    <p:sldId id="331" r:id="rId7"/>
    <p:sldId id="307" r:id="rId8"/>
    <p:sldId id="349" r:id="rId9"/>
    <p:sldId id="351" r:id="rId10"/>
    <p:sldId id="353" r:id="rId11"/>
    <p:sldId id="348" r:id="rId12"/>
    <p:sldId id="350" r:id="rId13"/>
    <p:sldId id="308" r:id="rId14"/>
    <p:sldId id="27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A2E"/>
    <a:srgbClr val="012169"/>
    <a:srgbClr val="8D1B3D"/>
    <a:srgbClr val="D80027"/>
    <a:srgbClr val="FFFFFF"/>
    <a:srgbClr val="9966FF"/>
    <a:srgbClr val="AFABAB"/>
    <a:srgbClr val="FF000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063" autoAdjust="0"/>
  </p:normalViewPr>
  <p:slideViewPr>
    <p:cSldViewPr snapToGrid="0">
      <p:cViewPr varScale="1">
        <p:scale>
          <a:sx n="84" d="100"/>
          <a:sy n="84" d="100"/>
        </p:scale>
        <p:origin x="63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1800" b="1" i="0" u="none" strike="noStrike" baseline="0" dirty="0">
                <a:effectLst/>
              </a:rPr>
              <a:t>Son 5 Yılda Birleşik Krallık İhracatı ($)</a:t>
            </a:r>
            <a:endParaRPr lang="en-US" sz="180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manualLayout>
          <c:layoutTarget val="inner"/>
          <c:xMode val="edge"/>
          <c:yMode val="edge"/>
          <c:x val="1.2539278944298632E-2"/>
          <c:y val="0.12593206618427369"/>
          <c:w val="0.97472923957421986"/>
          <c:h val="0.69152687939813273"/>
        </c:manualLayout>
      </c:layout>
      <c:lineChart>
        <c:grouping val="standard"/>
        <c:varyColors val="0"/>
        <c:ser>
          <c:idx val="0"/>
          <c:order val="0"/>
          <c:tx>
            <c:strRef>
              <c:f>Sheet1!$B$1</c:f>
              <c:strCache>
                <c:ptCount val="1"/>
                <c:pt idx="0">
                  <c:v>Birleşik Krallık İhracatı</c:v>
                </c:pt>
              </c:strCache>
            </c:strRef>
          </c:tx>
          <c:spPr>
            <a:ln w="57150" cap="rnd">
              <a:solidFill>
                <a:srgbClr val="012169"/>
              </a:solidFill>
              <a:round/>
            </a:ln>
            <a:effectLst/>
          </c:spPr>
          <c:marker>
            <c:symbol val="circle"/>
            <c:size val="13"/>
            <c:spPr>
              <a:solidFill>
                <a:srgbClr val="012169"/>
              </a:solidFill>
              <a:ln w="57150">
                <a:solidFill>
                  <a:srgbClr val="012169"/>
                </a:solidFill>
              </a:ln>
              <a:effectLst/>
            </c:spPr>
          </c:marker>
          <c:dLbls>
            <c:dLbl>
              <c:idx val="0"/>
              <c:layout>
                <c:manualLayout>
                  <c:x val="-7.9638378536016338E-2"/>
                  <c:y val="5.42962055447741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1E3-41B4-9E97-2E4D8EC0C22E}"/>
                </c:ext>
                <c:ext xmlns:c15="http://schemas.microsoft.com/office/drawing/2012/chart" uri="{CE6537A1-D6FC-4f65-9D91-7224C49458BB}">
                  <c15:layout/>
                </c:ext>
              </c:extLst>
            </c:dLbl>
            <c:dLbl>
              <c:idx val="1"/>
              <c:layout>
                <c:manualLayout>
                  <c:x val="-9.3467483231262759E-4"/>
                  <c:y val="2.497486781324292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1E3-41B4-9E97-2E4D8EC0C22E}"/>
                </c:ext>
                <c:ext xmlns:c15="http://schemas.microsoft.com/office/drawing/2012/chart" uri="{CE6537A1-D6FC-4f65-9D91-7224C49458BB}">
                  <c15:layout/>
                </c:ext>
              </c:extLst>
            </c:dLbl>
            <c:dLbl>
              <c:idx val="2"/>
              <c:layout>
                <c:manualLayout>
                  <c:x val="-5.7156787693205865E-3"/>
                  <c:y val="-3.37917205953415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7C-46FE-86DC-985F0CA5C517}"/>
                </c:ext>
                <c:ext xmlns:c15="http://schemas.microsoft.com/office/drawing/2012/chart" uri="{CE6537A1-D6FC-4f65-9D91-7224C49458BB}">
                  <c15:layout/>
                </c:ext>
              </c:extLst>
            </c:dLbl>
            <c:dLbl>
              <c:idx val="3"/>
              <c:layout>
                <c:manualLayout>
                  <c:x val="2.7103382910468677E-3"/>
                  <c:y val="-2.435724529480404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C2-4606-B867-3AB4988435CB}"/>
                </c:ext>
                <c:ext xmlns:c15="http://schemas.microsoft.com/office/drawing/2012/chart" uri="{CE6537A1-D6FC-4f65-9D91-7224C49458BB}">
                  <c15:layout/>
                </c:ext>
              </c:extLst>
            </c:dLbl>
            <c:dLbl>
              <c:idx val="4"/>
              <c:layout>
                <c:manualLayout>
                  <c:x val="-2.0728164187809858E-2"/>
                  <c:y val="6.66292338217859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1E3-41B4-9E97-2E4D8EC0C22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_([$$-409]* #,##0_);_([$$-409]* \(#,##0\);_([$$-409]* "-"??_);_(@_)</c:formatCode>
                <c:ptCount val="5"/>
                <c:pt idx="0">
                  <c:v>411463355625</c:v>
                </c:pt>
                <c:pt idx="1">
                  <c:v>441847324214</c:v>
                </c:pt>
                <c:pt idx="2">
                  <c:v>490840363553</c:v>
                </c:pt>
                <c:pt idx="3">
                  <c:v>468322416147</c:v>
                </c:pt>
                <c:pt idx="4">
                  <c:v>399621519258</c:v>
                </c:pt>
              </c:numCache>
            </c:numRef>
          </c:val>
          <c:smooth val="0"/>
          <c:extLst xmlns:c16r2="http://schemas.microsoft.com/office/drawing/2015/06/chart">
            <c:ext xmlns:c16="http://schemas.microsoft.com/office/drawing/2014/chart" uri="{C3380CC4-5D6E-409C-BE32-E72D297353CC}">
              <c16:uniqueId val="{00000000-A4DA-4E09-BC15-C011E5D9F285}"/>
            </c:ext>
          </c:extLst>
        </c:ser>
        <c:dLbls>
          <c:dLblPos val="ctr"/>
          <c:showLegendKey val="0"/>
          <c:showVal val="1"/>
          <c:showCatName val="0"/>
          <c:showSerName val="0"/>
          <c:showPercent val="0"/>
          <c:showBubbleSize val="0"/>
        </c:dLbls>
        <c:marker val="1"/>
        <c:smooth val="0"/>
        <c:axId val="326541584"/>
        <c:axId val="326539624"/>
      </c:lineChart>
      <c:catAx>
        <c:axId val="3265415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1" u="none" strike="noStrike" kern="1200" cap="all" baseline="0">
                <a:solidFill>
                  <a:schemeClr val="dk1">
                    <a:lumMod val="75000"/>
                    <a:lumOff val="25000"/>
                  </a:schemeClr>
                </a:solidFill>
                <a:latin typeface="+mn-lt"/>
                <a:ea typeface="+mn-ea"/>
                <a:cs typeface="+mn-cs"/>
              </a:defRPr>
            </a:pPr>
            <a:endParaRPr lang="tr-TR"/>
          </a:p>
        </c:txPr>
        <c:crossAx val="326539624"/>
        <c:crosses val="autoZero"/>
        <c:auto val="1"/>
        <c:lblAlgn val="ctr"/>
        <c:lblOffset val="100"/>
        <c:noMultiLvlLbl val="0"/>
      </c:catAx>
      <c:valAx>
        <c:axId val="326539624"/>
        <c:scaling>
          <c:orientation val="minMax"/>
          <c:min val="3500000000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409]* #,##0_);_([$$-409]* \(#,##0\);_([$$-409]* &quot;-&quot;??_);_(@_)" sourceLinked="1"/>
        <c:majorTickMark val="out"/>
        <c:minorTickMark val="none"/>
        <c:tickLblPos val="nextTo"/>
        <c:crossAx val="326541584"/>
        <c:crosses val="autoZero"/>
        <c:crossBetween val="between"/>
      </c:valAx>
      <c:spPr>
        <a:noFill/>
        <a:ln>
          <a:noFill/>
        </a:ln>
        <a:effectLst/>
      </c:spPr>
    </c:plotArea>
    <c:legend>
      <c:legendPos val="b"/>
      <c:layout/>
      <c:overlay val="0"/>
      <c:spPr>
        <a:solidFill>
          <a:schemeClr val="lt1">
            <a:lumMod val="95000"/>
            <a:alpha val="39000"/>
          </a:schemeClr>
        </a:solidFill>
        <a:ln>
          <a:noFill/>
        </a:ln>
        <a:effectLst>
          <a:innerShdw blurRad="114300">
            <a:prstClr val="black"/>
          </a:innerShdw>
        </a:effectLst>
      </c:spPr>
      <c:txPr>
        <a:bodyPr rot="0" spcFirstLastPara="1" vertOverflow="ellipsis" vert="horz" wrap="square" anchor="ctr" anchorCtr="1"/>
        <a:lstStyle/>
        <a:p>
          <a:pPr>
            <a:defRPr sz="1400" b="0" i="1"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63500" sx="102000" sy="102000" algn="ctr" rotWithShape="0">
        <a:prstClr val="black">
          <a:alpha val="40000"/>
        </a:prstClr>
      </a:outerShdw>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1800" b="1" i="0" baseline="0" dirty="0">
                <a:effectLst/>
              </a:rPr>
              <a:t>2020 Yılında </a:t>
            </a:r>
            <a:r>
              <a:rPr lang="tr-TR" sz="1800" b="1" i="0" u="none" strike="noStrike" baseline="0" dirty="0">
                <a:effectLst/>
              </a:rPr>
              <a:t>Birleşik </a:t>
            </a:r>
            <a:r>
              <a:rPr lang="tr-TR" sz="1800" b="1" i="0" u="none" strike="noStrike" baseline="0" dirty="0" err="1">
                <a:effectLst/>
              </a:rPr>
              <a:t>Krallık’ın</a:t>
            </a:r>
            <a:r>
              <a:rPr lang="tr-TR" sz="1800" b="1" i="0" baseline="0" dirty="0">
                <a:effectLst/>
              </a:rPr>
              <a:t> En Çok </a:t>
            </a:r>
            <a:r>
              <a:rPr lang="tr-TR" sz="1800" b="1" i="0" u="none" strike="noStrike" baseline="0" dirty="0">
                <a:effectLst/>
              </a:rPr>
              <a:t>İhracat </a:t>
            </a:r>
            <a:r>
              <a:rPr lang="tr-TR" sz="1800" b="1" i="0" baseline="0" dirty="0">
                <a:effectLst/>
              </a:rPr>
              <a:t>Gerçekleştirdiği İlk 10 Ülke</a:t>
            </a:r>
            <a:endParaRPr lang="en-US" dirty="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manualLayout>
          <c:layoutTarget val="inner"/>
          <c:xMode val="edge"/>
          <c:yMode val="edge"/>
          <c:x val="1.4854093759113441E-2"/>
          <c:y val="0.13536697558470734"/>
          <c:w val="0.97357183216681231"/>
          <c:h val="0.68423791434667225"/>
        </c:manualLayout>
      </c:layout>
      <c:barChart>
        <c:barDir val="col"/>
        <c:grouping val="clustered"/>
        <c:varyColors val="0"/>
        <c:ser>
          <c:idx val="0"/>
          <c:order val="0"/>
          <c:tx>
            <c:strRef>
              <c:f>Sheet1!$B$1</c:f>
              <c:strCache>
                <c:ptCount val="1"/>
                <c:pt idx="0">
                  <c:v>2020 Yılı Birleşik Krallık İhracatı</c:v>
                </c:pt>
              </c:strCache>
            </c:strRef>
          </c:tx>
          <c:spPr>
            <a:solidFill>
              <a:srgbClr val="012169"/>
            </a:solidFill>
            <a:ln w="9525" cap="flat" cmpd="sng" algn="ctr">
              <a:solidFill>
                <a:schemeClr val="lt1">
                  <a:alpha val="50000"/>
                </a:schemeClr>
              </a:solidFill>
              <a:round/>
            </a:ln>
            <a:effectLst>
              <a:outerShdw blurRad="63500" sx="102000" sy="102000" algn="ctr" rotWithShape="0">
                <a:prstClr val="black">
                  <a:alpha val="40000"/>
                </a:prstClr>
              </a:outerShdw>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dLbl>
            <c:dLbl>
              <c:idx val="1"/>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dLbl>
            <c:dLbl>
              <c:idx val="2"/>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74-4DC8-8898-B4CF817C4553}"/>
                </c:ext>
                <c:ext xmlns:c15="http://schemas.microsoft.com/office/drawing/2012/chart" uri="{CE6537A1-D6FC-4f65-9D91-7224C49458BB}">
                  <c15:layout/>
                </c:ext>
              </c:extLst>
            </c:dLbl>
            <c:dLbl>
              <c:idx val="3"/>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B74-4DC8-8898-B4CF817C4553}"/>
                </c:ext>
                <c:ext xmlns:c15="http://schemas.microsoft.com/office/drawing/2012/chart" uri="{CE6537A1-D6FC-4f65-9D91-7224C49458BB}">
                  <c15:layout/>
                </c:ext>
              </c:extLst>
            </c:dLbl>
            <c:dLbl>
              <c:idx val="4"/>
              <c:layout>
                <c:manualLayout>
                  <c:x val="-1.1574074074074073E-3"/>
                  <c:y val="-4.73005714951614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734-4B43-A31A-6B4A078FA8C2}"/>
                </c:ext>
                <c:ext xmlns:c15="http://schemas.microsoft.com/office/drawing/2012/chart" uri="{CE6537A1-D6FC-4f65-9D91-7224C49458BB}">
                  <c15:layout/>
                </c:ext>
              </c:extLst>
            </c:dLbl>
            <c:dLbl>
              <c:idx val="5"/>
              <c:layout>
                <c:manualLayout>
                  <c:x val="-1.1574074074074073E-3"/>
                  <c:y val="-2.526814630664620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734-4B43-A31A-6B4A078FA8C2}"/>
                </c:ext>
                <c:ext xmlns:c15="http://schemas.microsoft.com/office/drawing/2012/chart" uri="{CE6537A1-D6FC-4f65-9D91-7224C49458BB}">
                  <c15:layout/>
                </c:ext>
              </c:extLst>
            </c:dLbl>
            <c:dLbl>
              <c:idx val="6"/>
              <c:layout>
                <c:manualLayout>
                  <c:x val="1.1574074074074073E-3"/>
                  <c:y val="1.169676282222465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734-4B43-A31A-6B4A078FA8C2}"/>
                </c:ext>
                <c:ext xmlns:c15="http://schemas.microsoft.com/office/drawing/2012/chart" uri="{CE6537A1-D6FC-4f65-9D91-7224C49458BB}">
                  <c15:layout/>
                </c:ext>
              </c:extLst>
            </c:dLbl>
            <c:dLbl>
              <c:idx val="7"/>
              <c:layout>
                <c:manualLayout>
                  <c:x val="-1.1574074074074073E-3"/>
                  <c:y val="4.849891479041085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CB8-4DF8-B3DE-BF75BFA05570}"/>
                </c:ext>
                <c:ext xmlns:c15="http://schemas.microsoft.com/office/drawing/2012/chart" uri="{CE6537A1-D6FC-4f65-9D91-7224C49458BB}">
                  <c15:layout/>
                </c:ext>
              </c:extLst>
            </c:dLbl>
            <c:dLbl>
              <c:idx val="8"/>
              <c:layout>
                <c:manualLayout>
                  <c:x val="1.1574074074072376E-3"/>
                  <c:y val="1.253307825647848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B8-4DF8-B3DE-BF75BFA05570}"/>
                </c:ext>
                <c:ext xmlns:c15="http://schemas.microsoft.com/office/drawing/2012/chart" uri="{CE6537A1-D6FC-4f65-9D91-7224C49458BB}">
                  <c15:layout/>
                </c:ext>
              </c:extLst>
            </c:dLbl>
            <c:dLbl>
              <c:idx val="9"/>
              <c:layout>
                <c:manualLayout>
                  <c:x val="3.472222222222222E-3"/>
                  <c:y val="1.415987297949512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B8-4DF8-B3DE-BF75BFA05570}"/>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rgbClr val="012169"/>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ABD</c:v>
                </c:pt>
                <c:pt idx="1">
                  <c:v>Almanya</c:v>
                </c:pt>
                <c:pt idx="2">
                  <c:v>İrlanda</c:v>
                </c:pt>
                <c:pt idx="3">
                  <c:v>Hollanda</c:v>
                </c:pt>
                <c:pt idx="4">
                  <c:v>Fransa</c:v>
                </c:pt>
                <c:pt idx="5">
                  <c:v>İsviçre</c:v>
                </c:pt>
                <c:pt idx="6">
                  <c:v>Çin</c:v>
                </c:pt>
                <c:pt idx="7">
                  <c:v>Belçika</c:v>
                </c:pt>
                <c:pt idx="8">
                  <c:v>İspanya</c:v>
                </c:pt>
                <c:pt idx="9">
                  <c:v>İtalya</c:v>
                </c:pt>
              </c:strCache>
            </c:strRef>
          </c:cat>
          <c:val>
            <c:numRef>
              <c:f>Sheet1!$B$2:$B$11</c:f>
              <c:numCache>
                <c:formatCode>_([$$-409]* #,##0_);_([$$-409]* \(#,##0\);_([$$-409]* "-"??_);_(@_)</c:formatCode>
                <c:ptCount val="10"/>
                <c:pt idx="0">
                  <c:v>57722359143</c:v>
                </c:pt>
                <c:pt idx="1">
                  <c:v>41178165513</c:v>
                </c:pt>
                <c:pt idx="2">
                  <c:v>27327954555</c:v>
                </c:pt>
                <c:pt idx="3">
                  <c:v>24784659392</c:v>
                </c:pt>
                <c:pt idx="4">
                  <c:v>23521784250</c:v>
                </c:pt>
                <c:pt idx="5">
                  <c:v>19935736444</c:v>
                </c:pt>
                <c:pt idx="6">
                  <c:v>18680280762</c:v>
                </c:pt>
                <c:pt idx="7">
                  <c:v>13497414673</c:v>
                </c:pt>
                <c:pt idx="8">
                  <c:v>11052026548</c:v>
                </c:pt>
                <c:pt idx="9">
                  <c:v>10929052178</c:v>
                </c:pt>
              </c:numCache>
            </c:numRef>
          </c:val>
          <c:extLst xmlns:c16r2="http://schemas.microsoft.com/office/drawing/2015/06/chart">
            <c:ext xmlns:c16="http://schemas.microsoft.com/office/drawing/2014/chart" uri="{C3380CC4-5D6E-409C-BE32-E72D297353CC}">
              <c16:uniqueId val="{00000003-3CB8-4DF8-B3DE-BF75BFA05570}"/>
            </c:ext>
          </c:extLst>
        </c:ser>
        <c:dLbls>
          <c:dLblPos val="ctr"/>
          <c:showLegendKey val="0"/>
          <c:showVal val="1"/>
          <c:showCatName val="0"/>
          <c:showSerName val="0"/>
          <c:showPercent val="0"/>
          <c:showBubbleSize val="0"/>
        </c:dLbls>
        <c:gapWidth val="30"/>
        <c:axId val="326541192"/>
        <c:axId val="326535312"/>
      </c:barChart>
      <c:catAx>
        <c:axId val="3265411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1" u="none" strike="noStrike" kern="1200" cap="none" baseline="0">
                <a:solidFill>
                  <a:schemeClr val="dk1">
                    <a:lumMod val="75000"/>
                    <a:lumOff val="25000"/>
                  </a:schemeClr>
                </a:solidFill>
                <a:latin typeface="+mn-lt"/>
                <a:ea typeface="+mn-ea"/>
                <a:cs typeface="+mn-cs"/>
              </a:defRPr>
            </a:pPr>
            <a:endParaRPr lang="tr-TR"/>
          </a:p>
        </c:txPr>
        <c:crossAx val="326535312"/>
        <c:crosses val="autoZero"/>
        <c:auto val="1"/>
        <c:lblAlgn val="ctr"/>
        <c:lblOffset val="100"/>
        <c:noMultiLvlLbl val="0"/>
      </c:catAx>
      <c:valAx>
        <c:axId val="3265353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409]* #,##0_);_([$$-409]* \(#,##0\);_([$$-409]* &quot;-&quot;??_);_(@_)" sourceLinked="1"/>
        <c:majorTickMark val="out"/>
        <c:minorTickMark val="none"/>
        <c:tickLblPos val="nextTo"/>
        <c:crossAx val="326541192"/>
        <c:crosses val="autoZero"/>
        <c:crossBetween val="between"/>
      </c:valAx>
      <c:spPr>
        <a:noFill/>
        <a:ln>
          <a:noFill/>
        </a:ln>
        <a:effectLst/>
      </c:spPr>
    </c:plotArea>
    <c:legend>
      <c:legendPos val="b"/>
      <c:layout/>
      <c:overlay val="0"/>
      <c:spPr>
        <a:solidFill>
          <a:schemeClr val="lt1">
            <a:lumMod val="95000"/>
            <a:alpha val="39000"/>
          </a:schemeClr>
        </a:solidFill>
        <a:ln>
          <a:noFill/>
        </a:ln>
        <a:effectLst>
          <a:innerShdw blurRad="114300">
            <a:prstClr val="black"/>
          </a:innerShdw>
        </a:effectLst>
      </c:spPr>
      <c:txPr>
        <a:bodyPr rot="0" spcFirstLastPara="1" vertOverflow="ellipsis" vert="horz" wrap="square" anchor="ctr" anchorCtr="1"/>
        <a:lstStyle/>
        <a:p>
          <a:pPr>
            <a:defRPr sz="1400" b="0" i="1"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63500" sx="102000" sy="102000" algn="ctr" rotWithShape="0">
        <a:prstClr val="black">
          <a:alpha val="40000"/>
        </a:prstClr>
      </a:outerShdw>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1800" b="1" i="0" u="none" strike="noStrike" baseline="0" dirty="0">
                <a:effectLst/>
              </a:rPr>
              <a:t>Son 5 Yılda Birleşik Krallık İthalatı ($)</a:t>
            </a:r>
            <a:endParaRPr lang="en-US" sz="180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manualLayout>
          <c:layoutTarget val="inner"/>
          <c:xMode val="edge"/>
          <c:yMode val="edge"/>
          <c:x val="1.2539278944298632E-2"/>
          <c:y val="0.12593206618427369"/>
          <c:w val="0.97472923957421986"/>
          <c:h val="0.69152687939813273"/>
        </c:manualLayout>
      </c:layout>
      <c:lineChart>
        <c:grouping val="standard"/>
        <c:varyColors val="0"/>
        <c:ser>
          <c:idx val="0"/>
          <c:order val="0"/>
          <c:tx>
            <c:strRef>
              <c:f>Sheet1!$B$1</c:f>
              <c:strCache>
                <c:ptCount val="1"/>
                <c:pt idx="0">
                  <c:v>Birleşik Krallık İthalatı</c:v>
                </c:pt>
              </c:strCache>
            </c:strRef>
          </c:tx>
          <c:spPr>
            <a:ln w="57150" cap="rnd">
              <a:solidFill>
                <a:srgbClr val="C00000"/>
              </a:solidFill>
              <a:round/>
            </a:ln>
            <a:effectLst/>
          </c:spPr>
          <c:marker>
            <c:symbol val="circle"/>
            <c:size val="13"/>
            <c:spPr>
              <a:solidFill>
                <a:srgbClr val="C00000"/>
              </a:solidFill>
              <a:ln w="57150">
                <a:solidFill>
                  <a:srgbClr val="C00000"/>
                </a:solidFill>
              </a:ln>
              <a:effectLst/>
            </c:spPr>
          </c:marker>
          <c:dLbls>
            <c:dLbl>
              <c:idx val="0"/>
              <c:layout>
                <c:manualLayout>
                  <c:x val="-9.5842082239720058E-2"/>
                  <c:y val="7.15624451325907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1E3-41B4-9E97-2E4D8EC0C22E}"/>
                </c:ext>
                <c:ext xmlns:c15="http://schemas.microsoft.com/office/drawing/2012/chart" uri="{CE6537A1-D6FC-4f65-9D91-7224C49458BB}">
                  <c15:layout/>
                </c:ext>
              </c:extLst>
            </c:dLbl>
            <c:dLbl>
              <c:idx val="1"/>
              <c:layout>
                <c:manualLayout>
                  <c:x val="-8.4268008165646002E-2"/>
                  <c:y val="5.182959988937176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1E3-41B4-9E97-2E4D8EC0C22E}"/>
                </c:ext>
                <c:ext xmlns:c15="http://schemas.microsoft.com/office/drawing/2012/chart" uri="{CE6537A1-D6FC-4f65-9D91-7224C49458BB}">
                  <c15:layout/>
                </c:ext>
              </c:extLst>
            </c:dLbl>
            <c:dLbl>
              <c:idx val="2"/>
              <c:layout>
                <c:manualLayout>
                  <c:x val="-1.3817530621172353E-2"/>
                  <c:y val="5.00728716883390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7C-46FE-86DC-985F0CA5C517}"/>
                </c:ext>
                <c:ext xmlns:c15="http://schemas.microsoft.com/office/drawing/2012/chart" uri="{CE6537A1-D6FC-4f65-9D91-7224C49458BB}">
                  <c15:layout/>
                </c:ext>
              </c:extLst>
            </c:dLbl>
            <c:dLbl>
              <c:idx val="3"/>
              <c:layout>
                <c:manualLayout>
                  <c:x val="-7.6188393117535458E-4"/>
                  <c:y val="-1.97019641172970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C2-4606-B867-3AB4988435CB}"/>
                </c:ext>
                <c:ext xmlns:c15="http://schemas.microsoft.com/office/drawing/2012/chart" uri="{CE6537A1-D6FC-4f65-9D91-7224C49458BB}">
                  <c15:layout/>
                </c:ext>
              </c:extLst>
            </c:dLbl>
            <c:dLbl>
              <c:idx val="4"/>
              <c:layout>
                <c:manualLayout>
                  <c:x val="-4.5244604841061537E-3"/>
                  <c:y val="5.67628112001765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1E3-41B4-9E97-2E4D8EC0C22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tr-T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_([$$-409]* #,##0_);_([$$-409]* \(#,##0\);_([$$-409]* "-"??_);_(@_)</c:formatCode>
                <c:ptCount val="5"/>
                <c:pt idx="0">
                  <c:v>636367936193</c:v>
                </c:pt>
                <c:pt idx="1">
                  <c:v>640907688603</c:v>
                </c:pt>
                <c:pt idx="2">
                  <c:v>671694257766</c:v>
                </c:pt>
                <c:pt idx="3">
                  <c:v>692494170352</c:v>
                </c:pt>
                <c:pt idx="4">
                  <c:v>631221475128</c:v>
                </c:pt>
              </c:numCache>
            </c:numRef>
          </c:val>
          <c:smooth val="0"/>
          <c:extLst xmlns:c16r2="http://schemas.microsoft.com/office/drawing/2015/06/chart">
            <c:ext xmlns:c16="http://schemas.microsoft.com/office/drawing/2014/chart" uri="{C3380CC4-5D6E-409C-BE32-E72D297353CC}">
              <c16:uniqueId val="{00000000-A4DA-4E09-BC15-C011E5D9F285}"/>
            </c:ext>
          </c:extLst>
        </c:ser>
        <c:dLbls>
          <c:dLblPos val="ctr"/>
          <c:showLegendKey val="0"/>
          <c:showVal val="1"/>
          <c:showCatName val="0"/>
          <c:showSerName val="0"/>
          <c:showPercent val="0"/>
          <c:showBubbleSize val="0"/>
        </c:dLbls>
        <c:marker val="1"/>
        <c:smooth val="0"/>
        <c:axId val="326539232"/>
        <c:axId val="326536880"/>
      </c:lineChart>
      <c:catAx>
        <c:axId val="326539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1" u="none" strike="noStrike" kern="1200" cap="all" baseline="0">
                <a:solidFill>
                  <a:schemeClr val="dk1">
                    <a:lumMod val="75000"/>
                    <a:lumOff val="25000"/>
                  </a:schemeClr>
                </a:solidFill>
                <a:latin typeface="+mn-lt"/>
                <a:ea typeface="+mn-ea"/>
                <a:cs typeface="+mn-cs"/>
              </a:defRPr>
            </a:pPr>
            <a:endParaRPr lang="tr-TR"/>
          </a:p>
        </c:txPr>
        <c:crossAx val="326536880"/>
        <c:crosses val="autoZero"/>
        <c:auto val="1"/>
        <c:lblAlgn val="ctr"/>
        <c:lblOffset val="100"/>
        <c:noMultiLvlLbl val="0"/>
      </c:catAx>
      <c:valAx>
        <c:axId val="3265368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409]* #,##0_);_([$$-409]* \(#,##0\);_([$$-409]* &quot;-&quot;??_);_(@_)" sourceLinked="1"/>
        <c:majorTickMark val="out"/>
        <c:minorTickMark val="none"/>
        <c:tickLblPos val="nextTo"/>
        <c:crossAx val="326539232"/>
        <c:crosses val="autoZero"/>
        <c:crossBetween val="between"/>
      </c:valAx>
      <c:spPr>
        <a:noFill/>
        <a:ln>
          <a:noFill/>
        </a:ln>
        <a:effectLst/>
      </c:spPr>
    </c:plotArea>
    <c:legend>
      <c:legendPos val="b"/>
      <c:layout>
        <c:manualLayout>
          <c:xMode val="edge"/>
          <c:yMode val="edge"/>
          <c:x val="0.23952364027413239"/>
          <c:y val="0.92126847235148701"/>
          <c:w val="0.5441008675998833"/>
          <c:h val="5.6532076749891622E-2"/>
        </c:manualLayout>
      </c:layout>
      <c:overlay val="0"/>
      <c:spPr>
        <a:solidFill>
          <a:schemeClr val="lt1">
            <a:lumMod val="95000"/>
            <a:alpha val="39000"/>
          </a:schemeClr>
        </a:solidFill>
        <a:ln>
          <a:noFill/>
        </a:ln>
        <a:effectLst>
          <a:innerShdw blurRad="114300">
            <a:prstClr val="black"/>
          </a:innerShdw>
        </a:effectLst>
      </c:spPr>
      <c:txPr>
        <a:bodyPr rot="0" spcFirstLastPara="1" vertOverflow="ellipsis" vert="horz" wrap="square" anchor="ctr" anchorCtr="1"/>
        <a:lstStyle/>
        <a:p>
          <a:pPr>
            <a:defRPr sz="1400" b="0" i="1"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63500" sx="102000" sy="102000" algn="ctr" rotWithShape="0">
        <a:prstClr val="black">
          <a:alpha val="40000"/>
        </a:prstClr>
      </a:outerShdw>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tr-TR" sz="1800" b="1" i="0" baseline="0" dirty="0">
                <a:effectLst/>
              </a:rPr>
              <a:t>2020 Yılında </a:t>
            </a:r>
            <a:r>
              <a:rPr lang="tr-TR" sz="1800" b="1" i="0" u="none" strike="noStrike" baseline="0" dirty="0">
                <a:effectLst/>
              </a:rPr>
              <a:t>Birleşik </a:t>
            </a:r>
            <a:r>
              <a:rPr lang="tr-TR" sz="1800" b="1" i="0" u="none" strike="noStrike" baseline="0" dirty="0" err="1">
                <a:effectLst/>
              </a:rPr>
              <a:t>Krallık’ın</a:t>
            </a:r>
            <a:r>
              <a:rPr lang="tr-TR" sz="1800" b="1" i="0" baseline="0" dirty="0">
                <a:effectLst/>
              </a:rPr>
              <a:t> En Çok </a:t>
            </a:r>
            <a:r>
              <a:rPr lang="tr-TR" sz="1800" b="1" i="0" u="none" strike="noStrike" baseline="0" dirty="0">
                <a:effectLst/>
              </a:rPr>
              <a:t>İthalat </a:t>
            </a:r>
            <a:r>
              <a:rPr lang="tr-TR" sz="1800" b="1" i="0" baseline="0" dirty="0">
                <a:effectLst/>
              </a:rPr>
              <a:t>Gerçekleştirdiği İlk 10 Ülke</a:t>
            </a:r>
            <a:endParaRPr lang="en-US" dirty="0">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manualLayout>
          <c:layoutTarget val="inner"/>
          <c:xMode val="edge"/>
          <c:yMode val="edge"/>
          <c:x val="1.4854093759113441E-2"/>
          <c:y val="0.13536697558470734"/>
          <c:w val="0.97241442475940509"/>
          <c:h val="0.68423791434667225"/>
        </c:manualLayout>
      </c:layout>
      <c:barChart>
        <c:barDir val="col"/>
        <c:grouping val="clustered"/>
        <c:varyColors val="0"/>
        <c:ser>
          <c:idx val="0"/>
          <c:order val="0"/>
          <c:tx>
            <c:strRef>
              <c:f>Sheet1!$B$1</c:f>
              <c:strCache>
                <c:ptCount val="1"/>
                <c:pt idx="0">
                  <c:v>2020 Yılı Birleşik Krallık İthalatı</c:v>
                </c:pt>
              </c:strCache>
            </c:strRef>
          </c:tx>
          <c:spPr>
            <a:solidFill>
              <a:srgbClr val="C00000"/>
            </a:solidFill>
            <a:ln w="9525" cap="flat" cmpd="sng" algn="ctr">
              <a:solidFill>
                <a:schemeClr val="lt1">
                  <a:alpha val="50000"/>
                </a:schemeClr>
              </a:solidFill>
              <a:round/>
            </a:ln>
            <a:effectLst>
              <a:outerShdw blurRad="63500" sx="102000" sy="102000" algn="ctr" rotWithShape="0">
                <a:prstClr val="black">
                  <a:alpha val="40000"/>
                </a:prstClr>
              </a:outerShdw>
            </a:effectLst>
          </c:spPr>
          <c:invertIfNegative val="0"/>
          <c:dLbls>
            <c:dLbl>
              <c:idx val="0"/>
              <c:layout/>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734-4B43-A31A-6B4A078FA8C2}"/>
                </c:ext>
                <c:ext xmlns:c15="http://schemas.microsoft.com/office/drawing/2012/chart" uri="{CE6537A1-D6FC-4f65-9D91-7224C49458BB}">
                  <c15:layout/>
                </c:ext>
              </c:extLst>
            </c:dLbl>
            <c:dLbl>
              <c:idx val="1"/>
              <c:layout/>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734-4B43-A31A-6B4A078FA8C2}"/>
                </c:ext>
                <c:ext xmlns:c15="http://schemas.microsoft.com/office/drawing/2012/chart" uri="{CE6537A1-D6FC-4f65-9D91-7224C49458BB}">
                  <c15:layout/>
                </c:ext>
              </c:extLst>
            </c:dLbl>
            <c:dLbl>
              <c:idx val="2"/>
              <c:layout/>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734-4B43-A31A-6B4A078FA8C2}"/>
                </c:ext>
                <c:ext xmlns:c15="http://schemas.microsoft.com/office/drawing/2012/chart" uri="{CE6537A1-D6FC-4f65-9D91-7224C49458BB}">
                  <c15:layout/>
                </c:ext>
              </c:extLst>
            </c:dLbl>
            <c:dLbl>
              <c:idx val="3"/>
              <c:layout/>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tr-TR"/>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734-4B43-A31A-6B4A078FA8C2}"/>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2000" b="1" i="0" u="none" strike="noStrike" kern="1200" baseline="0">
                    <a:solidFill>
                      <a:srgbClr val="D60A2E"/>
                    </a:solidFill>
                    <a:effectLst>
                      <a:outerShdw blurRad="38100" dist="38100" dir="2700000" algn="tl">
                        <a:srgbClr val="000000">
                          <a:alpha val="43137"/>
                        </a:srgbClr>
                      </a:outerShdw>
                    </a:effectLst>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Çin</c:v>
                </c:pt>
                <c:pt idx="1">
                  <c:v>Almanya</c:v>
                </c:pt>
                <c:pt idx="2">
                  <c:v>ABD</c:v>
                </c:pt>
                <c:pt idx="3">
                  <c:v>Hollanda</c:v>
                </c:pt>
                <c:pt idx="4">
                  <c:v>Fransa</c:v>
                </c:pt>
                <c:pt idx="5">
                  <c:v>Belçika</c:v>
                </c:pt>
                <c:pt idx="6">
                  <c:v>Rusya Federasyonu</c:v>
                </c:pt>
                <c:pt idx="7">
                  <c:v>İtalya</c:v>
                </c:pt>
                <c:pt idx="8">
                  <c:v>İspanya</c:v>
                </c:pt>
                <c:pt idx="9">
                  <c:v>İrlanda</c:v>
                </c:pt>
              </c:strCache>
            </c:strRef>
          </c:cat>
          <c:val>
            <c:numRef>
              <c:f>Sheet1!$B$2:$B$11</c:f>
              <c:numCache>
                <c:formatCode>_([$$-409]* #,##0_);_([$$-409]* \(#,##0\);_([$$-409]* "-"??_);_(@_)</c:formatCode>
                <c:ptCount val="10"/>
                <c:pt idx="0">
                  <c:v>75408746450</c:v>
                </c:pt>
                <c:pt idx="1">
                  <c:v>73252078616</c:v>
                </c:pt>
                <c:pt idx="2">
                  <c:v>58207496445</c:v>
                </c:pt>
                <c:pt idx="3">
                  <c:v>45534619410</c:v>
                </c:pt>
                <c:pt idx="4">
                  <c:v>29331943637</c:v>
                </c:pt>
                <c:pt idx="5">
                  <c:v>28432531926</c:v>
                </c:pt>
                <c:pt idx="6">
                  <c:v>24478691264</c:v>
                </c:pt>
                <c:pt idx="7">
                  <c:v>23014326408</c:v>
                </c:pt>
                <c:pt idx="8">
                  <c:v>18261847453</c:v>
                </c:pt>
                <c:pt idx="9">
                  <c:v>17047657284</c:v>
                </c:pt>
              </c:numCache>
            </c:numRef>
          </c:val>
          <c:extLst xmlns:c16r2="http://schemas.microsoft.com/office/drawing/2015/06/chart">
            <c:ext xmlns:c16="http://schemas.microsoft.com/office/drawing/2014/chart" uri="{C3380CC4-5D6E-409C-BE32-E72D297353CC}">
              <c16:uniqueId val="{00000003-3CB8-4DF8-B3DE-BF75BFA05570}"/>
            </c:ext>
          </c:extLst>
        </c:ser>
        <c:dLbls>
          <c:dLblPos val="ctr"/>
          <c:showLegendKey val="0"/>
          <c:showVal val="1"/>
          <c:showCatName val="0"/>
          <c:showSerName val="0"/>
          <c:showPercent val="0"/>
          <c:showBubbleSize val="0"/>
        </c:dLbls>
        <c:gapWidth val="30"/>
        <c:axId val="326537664"/>
        <c:axId val="326538056"/>
      </c:barChart>
      <c:catAx>
        <c:axId val="326537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1" u="none" strike="noStrike" kern="1200" cap="none" baseline="0">
                <a:solidFill>
                  <a:schemeClr val="dk1">
                    <a:lumMod val="75000"/>
                    <a:lumOff val="25000"/>
                  </a:schemeClr>
                </a:solidFill>
                <a:latin typeface="+mn-lt"/>
                <a:ea typeface="+mn-ea"/>
                <a:cs typeface="+mn-cs"/>
              </a:defRPr>
            </a:pPr>
            <a:endParaRPr lang="tr-TR"/>
          </a:p>
        </c:txPr>
        <c:crossAx val="326538056"/>
        <c:crosses val="autoZero"/>
        <c:auto val="1"/>
        <c:lblAlgn val="ctr"/>
        <c:lblOffset val="100"/>
        <c:noMultiLvlLbl val="0"/>
      </c:catAx>
      <c:valAx>
        <c:axId val="326538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409]* #,##0_);_([$$-409]* \(#,##0\);_([$$-409]* &quot;-&quot;??_);_(@_)" sourceLinked="1"/>
        <c:majorTickMark val="out"/>
        <c:minorTickMark val="none"/>
        <c:tickLblPos val="nextTo"/>
        <c:crossAx val="326537664"/>
        <c:crosses val="autoZero"/>
        <c:crossBetween val="between"/>
        <c:majorUnit val="1000000"/>
      </c:valAx>
      <c:spPr>
        <a:noFill/>
        <a:ln>
          <a:noFill/>
        </a:ln>
        <a:effectLst/>
      </c:spPr>
    </c:plotArea>
    <c:legend>
      <c:legendPos val="b"/>
      <c:layout>
        <c:manualLayout>
          <c:xMode val="edge"/>
          <c:yMode val="edge"/>
          <c:x val="0.21331209900845732"/>
          <c:y val="0.92847285571058769"/>
          <c:w val="0.6057832093904929"/>
          <c:h val="5.6686962530293837E-2"/>
        </c:manualLayout>
      </c:layout>
      <c:overlay val="0"/>
      <c:spPr>
        <a:solidFill>
          <a:schemeClr val="lt1">
            <a:lumMod val="95000"/>
            <a:alpha val="39000"/>
          </a:schemeClr>
        </a:solidFill>
        <a:ln>
          <a:noFill/>
        </a:ln>
        <a:effectLst>
          <a:innerShdw blurRad="114300">
            <a:prstClr val="black"/>
          </a:innerShdw>
        </a:effectLst>
      </c:spPr>
      <c:txPr>
        <a:bodyPr rot="0" spcFirstLastPara="1" vertOverflow="ellipsis" vert="horz" wrap="square" anchor="ctr" anchorCtr="1"/>
        <a:lstStyle/>
        <a:p>
          <a:pPr>
            <a:defRPr sz="1400" b="0" i="1"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outerShdw blurRad="63500" sx="102000" sy="102000" algn="ctr" rotWithShape="0">
        <a:prstClr val="black">
          <a:alpha val="40000"/>
        </a:prstClr>
      </a:outerShdw>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B8ED7-A090-4AC4-B6EE-D15EE0E0771B}"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739C4-9E9C-42D8-88CF-50D53F94EFDD}" type="slidenum">
              <a:rPr lang="en-US" smtClean="0"/>
              <a:t>‹#›</a:t>
            </a:fld>
            <a:endParaRPr lang="en-US"/>
          </a:p>
        </p:txBody>
      </p:sp>
    </p:spTree>
    <p:extLst>
      <p:ext uri="{BB962C8B-B14F-4D97-AF65-F5344CB8AC3E}">
        <p14:creationId xmlns:p14="http://schemas.microsoft.com/office/powerpoint/2010/main" val="352545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739C4-9E9C-42D8-88CF-50D53F94EFDD}" type="slidenum">
              <a:rPr lang="en-US" smtClean="0"/>
              <a:t>1</a:t>
            </a:fld>
            <a:endParaRPr lang="en-US"/>
          </a:p>
        </p:txBody>
      </p:sp>
    </p:spTree>
    <p:extLst>
      <p:ext uri="{BB962C8B-B14F-4D97-AF65-F5344CB8AC3E}">
        <p14:creationId xmlns:p14="http://schemas.microsoft.com/office/powerpoint/2010/main" val="270127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739C4-9E9C-42D8-88CF-50D53F94EFDD}" type="slidenum">
              <a:rPr lang="en-US" smtClean="0"/>
              <a:t>2</a:t>
            </a:fld>
            <a:endParaRPr lang="en-US"/>
          </a:p>
        </p:txBody>
      </p:sp>
    </p:spTree>
    <p:extLst>
      <p:ext uri="{BB962C8B-B14F-4D97-AF65-F5344CB8AC3E}">
        <p14:creationId xmlns:p14="http://schemas.microsoft.com/office/powerpoint/2010/main" val="174294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739C4-9E9C-42D8-88CF-50D53F94EFDD}" type="slidenum">
              <a:rPr lang="en-US" smtClean="0"/>
              <a:t>3</a:t>
            </a:fld>
            <a:endParaRPr lang="en-US"/>
          </a:p>
        </p:txBody>
      </p:sp>
    </p:spTree>
    <p:extLst>
      <p:ext uri="{BB962C8B-B14F-4D97-AF65-F5344CB8AC3E}">
        <p14:creationId xmlns:p14="http://schemas.microsoft.com/office/powerpoint/2010/main" val="308356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1739C4-9E9C-42D8-88CF-50D53F94EFDD}" type="slidenum">
              <a:rPr lang="en-US" smtClean="0"/>
              <a:t>4</a:t>
            </a:fld>
            <a:endParaRPr lang="en-US"/>
          </a:p>
        </p:txBody>
      </p:sp>
    </p:spTree>
    <p:extLst>
      <p:ext uri="{BB962C8B-B14F-4D97-AF65-F5344CB8AC3E}">
        <p14:creationId xmlns:p14="http://schemas.microsoft.com/office/powerpoint/2010/main" val="281328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F85E5D2-EC89-4B1C-944B-13B5D82B38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95F2F62D-CCAA-4702-8028-43D6228AD0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922F722D-808D-437D-8F92-C2828200AA16}"/>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5" name="Alt Bilgi Yer Tutucusu 4">
            <a:extLst>
              <a:ext uri="{FF2B5EF4-FFF2-40B4-BE49-F238E27FC236}">
                <a16:creationId xmlns="" xmlns:a16="http://schemas.microsoft.com/office/drawing/2014/main" id="{1DE370B0-C82B-4D85-AE79-5C75AB7D18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EEB61A6-B31B-4BD5-AB3D-04372693D9BA}"/>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140437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35A766B-789B-49A9-80BE-C47D38118DCF}"/>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35AA4C3F-54A1-47E3-AAAF-44420FBCAE76}"/>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6FFF213-6A0D-4F82-BDEB-A8981295B476}"/>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5" name="Alt Bilgi Yer Tutucusu 4">
            <a:extLst>
              <a:ext uri="{FF2B5EF4-FFF2-40B4-BE49-F238E27FC236}">
                <a16:creationId xmlns="" xmlns:a16="http://schemas.microsoft.com/office/drawing/2014/main" id="{71B39005-BFF8-4659-99BC-449EF3AEF24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CE14C50-8CB2-4F6F-8F44-C6D760183875}"/>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213392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F1B14737-16EC-4907-B4F7-122AB1D8E285}"/>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C0CFED35-8C85-4C67-BE34-7B8078D0D1D3}"/>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C958C48B-F3D9-402C-856A-BCD14F6A0A0E}"/>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5" name="Alt Bilgi Yer Tutucusu 4">
            <a:extLst>
              <a:ext uri="{FF2B5EF4-FFF2-40B4-BE49-F238E27FC236}">
                <a16:creationId xmlns="" xmlns:a16="http://schemas.microsoft.com/office/drawing/2014/main" id="{96C81766-E882-4B86-B66B-0DD2D78C34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6448929-E18D-4C8A-AD65-1AD1DB646CD8}"/>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152071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3D557A-4D39-4DC9-922B-20D8BF2A373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6C75A9F0-F221-4933-B28A-C1F6D95965C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2A0F63BD-E949-4709-99CF-1519CDCE8522}"/>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5" name="Alt Bilgi Yer Tutucusu 4">
            <a:extLst>
              <a:ext uri="{FF2B5EF4-FFF2-40B4-BE49-F238E27FC236}">
                <a16:creationId xmlns="" xmlns:a16="http://schemas.microsoft.com/office/drawing/2014/main" id="{CA37E5CF-AAFA-416A-8BB2-20A8113491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F3A50CE-8216-4439-9AC6-72BBE4BDC905}"/>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28636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FD2DAF9-05A5-4F38-852A-D5CFBCFE1BEA}"/>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C184A3EF-48CD-4708-92A9-9C6AAA925BD5}"/>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4AA6416-14E8-44BB-8583-202892DD09AA}"/>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5" name="Alt Bilgi Yer Tutucusu 4">
            <a:extLst>
              <a:ext uri="{FF2B5EF4-FFF2-40B4-BE49-F238E27FC236}">
                <a16:creationId xmlns="" xmlns:a16="http://schemas.microsoft.com/office/drawing/2014/main" id="{A51F9F40-B255-4A2A-99BF-EBFDEB35A3D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21D667A9-05C0-46B1-8DB9-2042CDD5427E}"/>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259988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807C484-B6C9-49EB-8674-A13B53C4EA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057847DE-78C8-4AC8-99E1-0CAE783037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18551453-AEB2-484C-AF34-BC8FCE171A3B}"/>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5" name="Alt Bilgi Yer Tutucusu 4">
            <a:extLst>
              <a:ext uri="{FF2B5EF4-FFF2-40B4-BE49-F238E27FC236}">
                <a16:creationId xmlns="" xmlns:a16="http://schemas.microsoft.com/office/drawing/2014/main" id="{4D94B70B-B0DA-4BE5-9CCF-BC054807396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6B96FF5-B64C-4533-B6DA-8F674E35EDC9}"/>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24077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831FEA9-14F5-4D8F-AD79-639370DD39A0}"/>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60EBB882-A5C9-4AB7-8F6A-2876A10C3C85}"/>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4B0A74B1-EBEC-468A-925B-EC20D99328D0}"/>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584F355A-F0E6-4183-A352-885A7C4AD4E1}"/>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6" name="Alt Bilgi Yer Tutucusu 5">
            <a:extLst>
              <a:ext uri="{FF2B5EF4-FFF2-40B4-BE49-F238E27FC236}">
                <a16:creationId xmlns="" xmlns:a16="http://schemas.microsoft.com/office/drawing/2014/main" id="{6E5B45C2-7DE0-4066-B75B-49465E1D0DD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E2291264-8BA2-4112-9F22-7DFD51C28D1E}"/>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393188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2FBE967-3656-4B0A-99A4-352EBCA610AF}"/>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B99A9B8D-A4C9-4DF1-AA6A-77EC4E2B4D2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28B7AD16-3669-44B7-AC9F-3496E828351F}"/>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BB5A5D10-EB3F-48DD-8346-B9D0F3C3FC2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C2972404-A191-48C9-B0FD-422A365D433E}"/>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D335628F-D03A-4420-9F8E-2F857E0E7413}"/>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8" name="Alt Bilgi Yer Tutucusu 7">
            <a:extLst>
              <a:ext uri="{FF2B5EF4-FFF2-40B4-BE49-F238E27FC236}">
                <a16:creationId xmlns="" xmlns:a16="http://schemas.microsoft.com/office/drawing/2014/main" id="{6611C630-E546-4C88-AFDA-C53EE76EF39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C0AC9DDB-0662-4451-BD68-C0F44E1BDFC6}"/>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304130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BF852C8-F9D5-4D9C-BFC7-A18E498ACAE9}"/>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9ADA6569-3A67-4ACB-A143-34DF7508D4BF}"/>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4" name="Alt Bilgi Yer Tutucusu 3">
            <a:extLst>
              <a:ext uri="{FF2B5EF4-FFF2-40B4-BE49-F238E27FC236}">
                <a16:creationId xmlns="" xmlns:a16="http://schemas.microsoft.com/office/drawing/2014/main" id="{E32245AB-A5E7-498C-877A-3460E05CCB9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FBD973D5-56A4-4BBA-AD85-18E4D844CB5A}"/>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37794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1B81A2AA-75B0-4A18-9305-F47729AE099C}"/>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3" name="Alt Bilgi Yer Tutucusu 2">
            <a:extLst>
              <a:ext uri="{FF2B5EF4-FFF2-40B4-BE49-F238E27FC236}">
                <a16:creationId xmlns="" xmlns:a16="http://schemas.microsoft.com/office/drawing/2014/main" id="{CB917614-F865-4083-901A-E79A2B73B08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D0842D2F-3B56-4088-A088-79E22DD56935}"/>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3865469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A4B35D6-D129-4AF0-B9A6-2212E96713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F10B1CC7-4E44-41E7-99A6-6E7D1A2D43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86A266B9-48B4-4B01-8040-7277C931A6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151E7386-60D8-4FDE-B771-39E934DA7E6F}"/>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6" name="Alt Bilgi Yer Tutucusu 5">
            <a:extLst>
              <a:ext uri="{FF2B5EF4-FFF2-40B4-BE49-F238E27FC236}">
                <a16:creationId xmlns="" xmlns:a16="http://schemas.microsoft.com/office/drawing/2014/main" id="{6340CB14-DE0F-486D-8B20-8D057FD6C83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54EAE846-7F23-4CCB-8B60-E0971970FDD3}"/>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394258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9C28D4-6A27-4B4D-B861-D3453843747C}"/>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1FAA8424-B4CF-4777-992E-B8F668BC5371}"/>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B47749BD-41FD-4BD2-862E-09BF8A019940}"/>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5" name="Alt Bilgi Yer Tutucusu 4">
            <a:extLst>
              <a:ext uri="{FF2B5EF4-FFF2-40B4-BE49-F238E27FC236}">
                <a16:creationId xmlns="" xmlns:a16="http://schemas.microsoft.com/office/drawing/2014/main" id="{86FC1E07-E6B1-4B79-B9CA-C60504A467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5427FC7-7E34-4B51-A6CE-C57D9C7C8911}"/>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927758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DD680AD-7129-4473-B69E-054D44EE9F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50DB2626-7BE2-4BF7-8738-B18C41C159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37AABF32-404E-4D28-839E-5E4C4D91E2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DC8B19EB-5FA0-4755-9F0E-C5F8B5736636}"/>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6" name="Alt Bilgi Yer Tutucusu 5">
            <a:extLst>
              <a:ext uri="{FF2B5EF4-FFF2-40B4-BE49-F238E27FC236}">
                <a16:creationId xmlns="" xmlns:a16="http://schemas.microsoft.com/office/drawing/2014/main" id="{938125F0-3BCE-4374-A985-6603891A95C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F102E799-DF41-492C-A551-0F9779849435}"/>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1660195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FE7EDFB-E27D-4B78-B0BB-2E354A68B5F5}"/>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29B4B926-C6B3-47D4-9FA3-881C6799A48B}"/>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96115BD7-D787-4996-89CC-55746027783E}"/>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5" name="Alt Bilgi Yer Tutucusu 4">
            <a:extLst>
              <a:ext uri="{FF2B5EF4-FFF2-40B4-BE49-F238E27FC236}">
                <a16:creationId xmlns="" xmlns:a16="http://schemas.microsoft.com/office/drawing/2014/main" id="{F308ABDE-A35E-44C1-BE6C-A21CC939B4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8EE5DB2-D7B2-4C30-88B0-97D0C5E1EFFC}"/>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4186585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2CE7D034-AD62-4B35-A07A-5D187DB527C9}"/>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24D52DFC-4B35-4C14-87CE-D7131FDB3E22}"/>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F195EB93-D151-49DF-9756-C45D70050D68}"/>
              </a:ext>
            </a:extLst>
          </p:cNvPr>
          <p:cNvSpPr>
            <a:spLocks noGrp="1"/>
          </p:cNvSpPr>
          <p:nvPr>
            <p:ph type="dt" sz="half" idx="10"/>
          </p:nvPr>
        </p:nvSpPr>
        <p:spPr/>
        <p:txBody>
          <a:bodyPr/>
          <a:lstStyle/>
          <a:p>
            <a:fld id="{95556DFB-36BF-4B8F-9296-9AF9696808E6}" type="datetimeFigureOut">
              <a:rPr lang="tr-TR" smtClean="0"/>
              <a:t>28.9.2021</a:t>
            </a:fld>
            <a:endParaRPr lang="tr-TR"/>
          </a:p>
        </p:txBody>
      </p:sp>
      <p:sp>
        <p:nvSpPr>
          <p:cNvPr id="5" name="Alt Bilgi Yer Tutucusu 4">
            <a:extLst>
              <a:ext uri="{FF2B5EF4-FFF2-40B4-BE49-F238E27FC236}">
                <a16:creationId xmlns="" xmlns:a16="http://schemas.microsoft.com/office/drawing/2014/main" id="{90A7CFF1-F779-4DBE-937C-5D9E9EC4EB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3035569-0267-44DB-BB2C-52A27F3C8F89}"/>
              </a:ext>
            </a:extLst>
          </p:cNvPr>
          <p:cNvSpPr>
            <a:spLocks noGrp="1"/>
          </p:cNvSpPr>
          <p:nvPr>
            <p:ph type="sldNum" sz="quarter" idx="12"/>
          </p:nvPr>
        </p:nvSpPr>
        <p:spPr/>
        <p:txBody>
          <a:bodyPr/>
          <a:lstStyle/>
          <a:p>
            <a:fld id="{DAFEAB5C-DBB6-49F0-8CC6-508FB3963F2D}" type="slidenum">
              <a:rPr lang="tr-TR" smtClean="0"/>
              <a:t>‹#›</a:t>
            </a:fld>
            <a:endParaRPr lang="tr-TR"/>
          </a:p>
        </p:txBody>
      </p:sp>
    </p:spTree>
    <p:extLst>
      <p:ext uri="{BB962C8B-B14F-4D97-AF65-F5344CB8AC3E}">
        <p14:creationId xmlns:p14="http://schemas.microsoft.com/office/powerpoint/2010/main" val="85442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B34E163-FACE-4BB8-9405-B08B6E92853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8FCFA2EE-2DD9-4508-B719-F3E31676658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F9ABB517-2305-46C2-867E-73E8E3FCC54A}"/>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5" name="Alt Bilgi Yer Tutucusu 4">
            <a:extLst>
              <a:ext uri="{FF2B5EF4-FFF2-40B4-BE49-F238E27FC236}">
                <a16:creationId xmlns="" xmlns:a16="http://schemas.microsoft.com/office/drawing/2014/main" id="{159FDC39-687D-4C62-AD67-D117EEF386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3281F79-6AF5-4838-920F-E1EC032D9E3F}"/>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30987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5C12E38-4DA1-4155-90B0-22ADED045D22}"/>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ADF4DB9-7B75-453E-AA0F-83444A50DA1C}"/>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00430C5C-C635-4B8A-BC7B-BCC63DA2A718}"/>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C86DEF46-6A23-4CC3-BB20-2A871B8BBBB9}"/>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6" name="Alt Bilgi Yer Tutucusu 5">
            <a:extLst>
              <a:ext uri="{FF2B5EF4-FFF2-40B4-BE49-F238E27FC236}">
                <a16:creationId xmlns="" xmlns:a16="http://schemas.microsoft.com/office/drawing/2014/main" id="{136E20D9-4A23-4214-AC22-645EFC8B658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7BC624D0-3DDC-4C3B-9AB9-DBB99BF91B18}"/>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110217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F95A705-C82C-423F-9022-3D53025D287C}"/>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4AD06586-87E9-4F87-BDD6-1C8650D254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52777052-9A03-43E4-B663-764E31C04F48}"/>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C1190233-EBAC-42EF-964F-69E34EBFD0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E2AA4A5C-4A3B-4419-948C-D34F265C2307}"/>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68ACD1D8-F270-44DF-9266-2B323E492F00}"/>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8" name="Alt Bilgi Yer Tutucusu 7">
            <a:extLst>
              <a:ext uri="{FF2B5EF4-FFF2-40B4-BE49-F238E27FC236}">
                <a16:creationId xmlns="" xmlns:a16="http://schemas.microsoft.com/office/drawing/2014/main" id="{94F703F5-7183-403F-89C2-DD6B451D31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78381869-5A1A-456D-82CA-716201863B68}"/>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210175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BA3773-5D56-4D70-85B8-C87E7580944D}"/>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797B1D3E-00F2-4BAB-BB32-432874F453D4}"/>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4" name="Alt Bilgi Yer Tutucusu 3">
            <a:extLst>
              <a:ext uri="{FF2B5EF4-FFF2-40B4-BE49-F238E27FC236}">
                <a16:creationId xmlns="" xmlns:a16="http://schemas.microsoft.com/office/drawing/2014/main" id="{F35FD677-0827-4B33-9917-6320F8F308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152E5FC0-7BD7-41DB-97F7-50E68B0BE2B4}"/>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352111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BFDFCAD0-572F-4BFB-86EB-A090B641D7E9}"/>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3" name="Alt Bilgi Yer Tutucusu 2">
            <a:extLst>
              <a:ext uri="{FF2B5EF4-FFF2-40B4-BE49-F238E27FC236}">
                <a16:creationId xmlns="" xmlns:a16="http://schemas.microsoft.com/office/drawing/2014/main" id="{E231B4E1-850D-4E6C-A0AD-555C56A07F8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FB75EE20-236D-44C4-BA97-029E9C76A03F}"/>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263756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149B452-0142-4233-A137-4FA66E1E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2B8AFDC2-255F-47F5-8D0E-CDCB511EE6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1AA3259F-AC87-481D-B873-A37BCE8E5B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F02BFAB5-4610-46C0-AC47-0C43B67DC7CB}"/>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6" name="Alt Bilgi Yer Tutucusu 5">
            <a:extLst>
              <a:ext uri="{FF2B5EF4-FFF2-40B4-BE49-F238E27FC236}">
                <a16:creationId xmlns="" xmlns:a16="http://schemas.microsoft.com/office/drawing/2014/main" id="{A365850A-3DC0-4DF7-B46D-71BDC7F96B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81134911-A6E3-4600-BB39-A111879A7D86}"/>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168723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9C37014-E23A-4DD7-B2B3-DFA7D793F3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B73D3A99-8829-4FAE-A487-3ED3D44BE3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8174F713-2E70-44B7-B086-D7F1B8207B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9B3C381F-AEC3-4274-AAAC-4D7EA5754472}"/>
              </a:ext>
            </a:extLst>
          </p:cNvPr>
          <p:cNvSpPr>
            <a:spLocks noGrp="1"/>
          </p:cNvSpPr>
          <p:nvPr>
            <p:ph type="dt" sz="half" idx="10"/>
          </p:nvPr>
        </p:nvSpPr>
        <p:spPr/>
        <p:txBody>
          <a:bodyPr/>
          <a:lstStyle/>
          <a:p>
            <a:fld id="{1A5DE5C9-72E2-46AC-BF99-52FDB34D3EE3}" type="datetimeFigureOut">
              <a:rPr lang="tr-TR" smtClean="0"/>
              <a:t>28.9.2021</a:t>
            </a:fld>
            <a:endParaRPr lang="tr-TR"/>
          </a:p>
        </p:txBody>
      </p:sp>
      <p:sp>
        <p:nvSpPr>
          <p:cNvPr id="6" name="Alt Bilgi Yer Tutucusu 5">
            <a:extLst>
              <a:ext uri="{FF2B5EF4-FFF2-40B4-BE49-F238E27FC236}">
                <a16:creationId xmlns="" xmlns:a16="http://schemas.microsoft.com/office/drawing/2014/main" id="{D6BAB19E-2AD9-4AAB-AE66-9C62AFDD7F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ADF7BCDE-19CA-416C-B6CF-DDF57B2A4FF3}"/>
              </a:ext>
            </a:extLst>
          </p:cNvPr>
          <p:cNvSpPr>
            <a:spLocks noGrp="1"/>
          </p:cNvSpPr>
          <p:nvPr>
            <p:ph type="sldNum" sz="quarter" idx="12"/>
          </p:nvPr>
        </p:nvSpPr>
        <p:spPr/>
        <p:txBody>
          <a:bodyPr/>
          <a:lstStyle/>
          <a:p>
            <a:fld id="{A5B67D50-54BA-4C53-B810-86D30EB05E30}" type="slidenum">
              <a:rPr lang="tr-TR" smtClean="0"/>
              <a:t>‹#›</a:t>
            </a:fld>
            <a:endParaRPr lang="tr-TR"/>
          </a:p>
        </p:txBody>
      </p:sp>
    </p:spTree>
    <p:extLst>
      <p:ext uri="{BB962C8B-B14F-4D97-AF65-F5344CB8AC3E}">
        <p14:creationId xmlns:p14="http://schemas.microsoft.com/office/powerpoint/2010/main" val="119470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Veri Yer Tutucusu 3">
            <a:extLst>
              <a:ext uri="{FF2B5EF4-FFF2-40B4-BE49-F238E27FC236}">
                <a16:creationId xmlns="" xmlns:a16="http://schemas.microsoft.com/office/drawing/2014/main" id="{22F88620-99BB-4DDC-9104-6F2FE4EF98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DE5C9-72E2-46AC-BF99-52FDB34D3EE3}" type="datetimeFigureOut">
              <a:rPr lang="tr-TR" smtClean="0"/>
              <a:t>28.9.2021</a:t>
            </a:fld>
            <a:endParaRPr lang="tr-TR"/>
          </a:p>
        </p:txBody>
      </p:sp>
      <p:sp>
        <p:nvSpPr>
          <p:cNvPr id="5" name="Alt Bilgi Yer Tutucusu 4">
            <a:extLst>
              <a:ext uri="{FF2B5EF4-FFF2-40B4-BE49-F238E27FC236}">
                <a16:creationId xmlns="" xmlns:a16="http://schemas.microsoft.com/office/drawing/2014/main" id="{A158E69F-808E-4159-8C86-D24680871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9125C7F0-E2C7-4663-B1B1-63FC4486C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67D50-54BA-4C53-B810-86D30EB05E30}" type="slidenum">
              <a:rPr lang="tr-TR" smtClean="0"/>
              <a:t>‹#›</a:t>
            </a:fld>
            <a:endParaRPr lang="tr-TR"/>
          </a:p>
        </p:txBody>
      </p:sp>
    </p:spTree>
    <p:extLst>
      <p:ext uri="{BB962C8B-B14F-4D97-AF65-F5344CB8AC3E}">
        <p14:creationId xmlns:p14="http://schemas.microsoft.com/office/powerpoint/2010/main" val="267848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Veri Yer Tutucusu 3">
            <a:extLst>
              <a:ext uri="{FF2B5EF4-FFF2-40B4-BE49-F238E27FC236}">
                <a16:creationId xmlns="" xmlns:a16="http://schemas.microsoft.com/office/drawing/2014/main" id="{8DD9857D-A3F0-4556-82E2-0615E46F30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56DFB-36BF-4B8F-9296-9AF9696808E6}" type="datetimeFigureOut">
              <a:rPr lang="tr-TR" smtClean="0"/>
              <a:t>28.9.2021</a:t>
            </a:fld>
            <a:endParaRPr lang="tr-TR"/>
          </a:p>
        </p:txBody>
      </p:sp>
      <p:sp>
        <p:nvSpPr>
          <p:cNvPr id="5" name="Alt Bilgi Yer Tutucusu 4">
            <a:extLst>
              <a:ext uri="{FF2B5EF4-FFF2-40B4-BE49-F238E27FC236}">
                <a16:creationId xmlns="" xmlns:a16="http://schemas.microsoft.com/office/drawing/2014/main" id="{15F33EDE-8C7F-4815-B1F1-164F8FBFE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4F8AF801-A6C2-4EFC-8C8F-C663D5EA58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EAB5C-DBB6-49F0-8CC6-508FB3963F2D}" type="slidenum">
              <a:rPr lang="tr-TR" smtClean="0"/>
              <a:t>‹#›</a:t>
            </a:fld>
            <a:endParaRPr lang="tr-TR"/>
          </a:p>
        </p:txBody>
      </p:sp>
      <p:pic>
        <p:nvPicPr>
          <p:cNvPr id="14" name="Resim 13">
            <a:extLst>
              <a:ext uri="{FF2B5EF4-FFF2-40B4-BE49-F238E27FC236}">
                <a16:creationId xmlns="" xmlns:a16="http://schemas.microsoft.com/office/drawing/2014/main" id="{50B077AE-5B52-4605-B519-8E331CBE03C3}"/>
              </a:ext>
            </a:extLst>
          </p:cNvPr>
          <p:cNvPicPr>
            <a:picLocks noChangeAspect="1"/>
          </p:cNvPicPr>
          <p:nvPr userDrawn="1"/>
        </p:nvPicPr>
        <p:blipFill rotWithShape="1">
          <a:blip r:embed="rId13"/>
          <a:srcRect l="25393" t="22653" r="11607" b="14459"/>
          <a:stretch/>
        </p:blipFill>
        <p:spPr>
          <a:xfrm>
            <a:off x="0" y="1"/>
            <a:ext cx="12192000" cy="6858000"/>
          </a:xfrm>
          <a:prstGeom prst="rect">
            <a:avLst/>
          </a:prstGeom>
        </p:spPr>
      </p:pic>
    </p:spTree>
    <p:extLst>
      <p:ext uri="{BB962C8B-B14F-4D97-AF65-F5344CB8AC3E}">
        <p14:creationId xmlns:p14="http://schemas.microsoft.com/office/powerpoint/2010/main" val="53650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descr="A close up of a logo&#10;&#10;Description automatically generated">
            <a:extLst>
              <a:ext uri="{FF2B5EF4-FFF2-40B4-BE49-F238E27FC236}">
                <a16:creationId xmlns="" xmlns:a16="http://schemas.microsoft.com/office/drawing/2014/main" id="{11B16A2D-EA19-41BD-BB86-566E9FCEE25E}"/>
              </a:ext>
            </a:extLst>
          </p:cNvPr>
          <p:cNvPicPr>
            <a:picLocks noChangeAspect="1"/>
          </p:cNvPicPr>
          <p:nvPr/>
        </p:nvPicPr>
        <p:blipFill>
          <a:blip r:embed="rId3"/>
          <a:stretch>
            <a:fillRect/>
          </a:stretch>
        </p:blipFill>
        <p:spPr>
          <a:xfrm>
            <a:off x="-5502" y="-1"/>
            <a:ext cx="12197501" cy="6867193"/>
          </a:xfrm>
          <a:prstGeom prst="rect">
            <a:avLst/>
          </a:prstGeom>
        </p:spPr>
      </p:pic>
      <p:pic>
        <p:nvPicPr>
          <p:cNvPr id="42" name="Picture 1">
            <a:extLst>
              <a:ext uri="{FF2B5EF4-FFF2-40B4-BE49-F238E27FC236}">
                <a16:creationId xmlns="" xmlns:a16="http://schemas.microsoft.com/office/drawing/2014/main" id="{26CC05E2-1A5A-483F-8BEF-B0FD12F48092}"/>
              </a:ext>
            </a:extLst>
          </p:cNvPr>
          <p:cNvPicPr>
            <a:picLocks noChangeAspect="1"/>
          </p:cNvPicPr>
          <p:nvPr/>
        </p:nvPicPr>
        <p:blipFill>
          <a:blip r:embed="rId4"/>
          <a:stretch>
            <a:fillRect/>
          </a:stretch>
        </p:blipFill>
        <p:spPr>
          <a:xfrm>
            <a:off x="641485" y="2355530"/>
            <a:ext cx="4804778" cy="710175"/>
          </a:xfrm>
          <a:prstGeom prst="rect">
            <a:avLst/>
          </a:prstGeom>
          <a:ln>
            <a:noFill/>
          </a:ln>
          <a:effectLst>
            <a:outerShdw blurRad="292100" dist="139700" dir="2700000" algn="tl" rotWithShape="0">
              <a:srgbClr val="333333">
                <a:alpha val="65000"/>
              </a:srgbClr>
            </a:outerShdw>
          </a:effectLst>
        </p:spPr>
      </p:pic>
      <p:sp>
        <p:nvSpPr>
          <p:cNvPr id="5" name="Metin kutusu 4">
            <a:extLst>
              <a:ext uri="{FF2B5EF4-FFF2-40B4-BE49-F238E27FC236}">
                <a16:creationId xmlns="" xmlns:a16="http://schemas.microsoft.com/office/drawing/2014/main" id="{A089F724-9985-48B7-94BC-AC1C5350E0BB}"/>
              </a:ext>
            </a:extLst>
          </p:cNvPr>
          <p:cNvSpPr txBox="1"/>
          <p:nvPr/>
        </p:nvSpPr>
        <p:spPr>
          <a:xfrm>
            <a:off x="-5501" y="4416455"/>
            <a:ext cx="12197500" cy="1692771"/>
          </a:xfrm>
          <a:prstGeom prst="rect">
            <a:avLst/>
          </a:prstGeom>
          <a:noFill/>
        </p:spPr>
        <p:txBody>
          <a:bodyPr wrap="square" rtlCol="0">
            <a:spAutoFit/>
          </a:bodyPr>
          <a:lstStyle/>
          <a:p>
            <a:pPr algn="ctr"/>
            <a:r>
              <a:rPr lang="tr-TR" sz="4000" b="1" dirty="0">
                <a:solidFill>
                  <a:schemeClr val="bg1"/>
                </a:solidFill>
              </a:rPr>
              <a:t>Birleşik Krallık </a:t>
            </a:r>
            <a:r>
              <a:rPr lang="tr-TR" sz="4000" b="1" dirty="0" smtClean="0">
                <a:solidFill>
                  <a:schemeClr val="bg1"/>
                </a:solidFill>
              </a:rPr>
              <a:t>Ülke Raporu</a:t>
            </a:r>
            <a:endParaRPr lang="tr-TR" sz="4000" b="1" dirty="0">
              <a:solidFill>
                <a:schemeClr val="bg1"/>
              </a:solidFill>
            </a:endParaRPr>
          </a:p>
          <a:p>
            <a:pPr algn="ctr"/>
            <a:endParaRPr lang="tr-TR" sz="3200" b="1" dirty="0">
              <a:solidFill>
                <a:schemeClr val="bg1"/>
              </a:solidFill>
            </a:endParaRPr>
          </a:p>
          <a:p>
            <a:pPr algn="ctr"/>
            <a:r>
              <a:rPr lang="tr-TR" sz="3200" b="1" dirty="0">
                <a:solidFill>
                  <a:schemeClr val="bg1"/>
                </a:solidFill>
              </a:rPr>
              <a:t>2021</a:t>
            </a:r>
            <a:endParaRPr lang="en-US" sz="4000" b="1" dirty="0">
              <a:solidFill>
                <a:schemeClr val="bg1"/>
              </a:solidFill>
            </a:endParaRPr>
          </a:p>
        </p:txBody>
      </p:sp>
      <p:cxnSp>
        <p:nvCxnSpPr>
          <p:cNvPr id="3" name="Straight Connector 2">
            <a:extLst>
              <a:ext uri="{FF2B5EF4-FFF2-40B4-BE49-F238E27FC236}">
                <a16:creationId xmlns="" xmlns:a16="http://schemas.microsoft.com/office/drawing/2014/main" id="{D3C3A073-7663-456E-99A1-67D2BBC816AE}"/>
              </a:ext>
            </a:extLst>
          </p:cNvPr>
          <p:cNvCxnSpPr/>
          <p:nvPr/>
        </p:nvCxnSpPr>
        <p:spPr>
          <a:xfrm>
            <a:off x="6093249" y="858129"/>
            <a:ext cx="0" cy="3263705"/>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94743619-2BB1-3344-AA8B-F24C064E252A}"/>
              </a:ext>
            </a:extLst>
          </p:cNvPr>
          <p:cNvPicPr>
            <a:picLocks noChangeAspect="1"/>
          </p:cNvPicPr>
          <p:nvPr/>
        </p:nvPicPr>
        <p:blipFill>
          <a:blip r:embed="rId5"/>
          <a:stretch>
            <a:fillRect/>
          </a:stretch>
        </p:blipFill>
        <p:spPr>
          <a:xfrm>
            <a:off x="6576178" y="1604507"/>
            <a:ext cx="4640265" cy="2212220"/>
          </a:xfrm>
          <a:prstGeom prst="rect">
            <a:avLst/>
          </a:prstGeom>
        </p:spPr>
      </p:pic>
    </p:spTree>
    <p:extLst>
      <p:ext uri="{BB962C8B-B14F-4D97-AF65-F5344CB8AC3E}">
        <p14:creationId xmlns:p14="http://schemas.microsoft.com/office/powerpoint/2010/main" val="314077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4CCF8F96-A6A2-4E8B-B909-59C46F56B546}"/>
              </a:ext>
            </a:extLst>
          </p:cNvPr>
          <p:cNvSpPr txBox="1"/>
          <p:nvPr/>
        </p:nvSpPr>
        <p:spPr>
          <a:xfrm>
            <a:off x="1" y="112540"/>
            <a:ext cx="12192000" cy="769441"/>
          </a:xfrm>
          <a:prstGeom prst="rect">
            <a:avLst/>
          </a:prstGeom>
          <a:noFill/>
        </p:spPr>
        <p:txBody>
          <a:bodyPr wrap="square" rtlCol="0">
            <a:spAutoFit/>
          </a:bodyPr>
          <a:lstStyle/>
          <a:p>
            <a:r>
              <a:rPr lang="tr-TR" sz="2400" b="1" dirty="0">
                <a:solidFill>
                  <a:sysClr val="windowText" lastClr="000000"/>
                </a:solidFill>
              </a:rPr>
              <a:t>Son 5 Yılda Birleşik Krallık İthalatı</a:t>
            </a:r>
          </a:p>
          <a:p>
            <a:r>
              <a:rPr lang="tr-TR" sz="2000" b="1" i="1" dirty="0">
                <a:solidFill>
                  <a:sysClr val="windowText" lastClr="000000"/>
                </a:solidFill>
              </a:rPr>
              <a:t>Yıllara Göre Toplam İthalat Düzeyi</a:t>
            </a:r>
          </a:p>
        </p:txBody>
      </p:sp>
      <p:graphicFrame>
        <p:nvGraphicFramePr>
          <p:cNvPr id="4" name="Chart 3">
            <a:extLst>
              <a:ext uri="{FF2B5EF4-FFF2-40B4-BE49-F238E27FC236}">
                <a16:creationId xmlns="" xmlns:a16="http://schemas.microsoft.com/office/drawing/2014/main" id="{25B7740F-E853-47BA-B806-8A2D8A14958A}"/>
              </a:ext>
            </a:extLst>
          </p:cNvPr>
          <p:cNvGraphicFramePr/>
          <p:nvPr>
            <p:extLst>
              <p:ext uri="{D42A27DB-BD31-4B8C-83A1-F6EECF244321}">
                <p14:modId xmlns:p14="http://schemas.microsoft.com/office/powerpoint/2010/main" val="3646247721"/>
              </p:ext>
            </p:extLst>
          </p:nvPr>
        </p:nvGraphicFramePr>
        <p:xfrm>
          <a:off x="647114" y="1350498"/>
          <a:ext cx="10972800" cy="51487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 xmlns:a16="http://schemas.microsoft.com/office/drawing/2014/main" id="{0A83544A-4EDC-4D48-AEA6-493B907A6EC2}"/>
              </a:ext>
            </a:extLst>
          </p:cNvPr>
          <p:cNvSpPr txBox="1"/>
          <p:nvPr/>
        </p:nvSpPr>
        <p:spPr>
          <a:xfrm>
            <a:off x="604913" y="6569611"/>
            <a:ext cx="2190343" cy="276999"/>
          </a:xfrm>
          <a:prstGeom prst="rect">
            <a:avLst/>
          </a:prstGeom>
          <a:noFill/>
        </p:spPr>
        <p:txBody>
          <a:bodyPr wrap="none" rtlCol="0">
            <a:spAutoFit/>
          </a:bodyPr>
          <a:lstStyle/>
          <a:p>
            <a:r>
              <a:rPr lang="tr-TR" sz="1200" b="1" dirty="0"/>
              <a:t>Kaynak:</a:t>
            </a:r>
            <a:r>
              <a:rPr lang="tr-TR" sz="1200" dirty="0"/>
              <a:t> UN </a:t>
            </a:r>
            <a:r>
              <a:rPr lang="tr-TR" sz="1200" dirty="0" err="1"/>
              <a:t>Comtrade</a:t>
            </a:r>
            <a:r>
              <a:rPr lang="tr-TR" sz="1200" dirty="0"/>
              <a:t> Database</a:t>
            </a:r>
            <a:endParaRPr lang="en-US" sz="1200" dirty="0"/>
          </a:p>
        </p:txBody>
      </p:sp>
      <p:pic>
        <p:nvPicPr>
          <p:cNvPr id="9" name="Picture 8" descr="Shape&#10;&#10;Description automatically generated with low confidence">
            <a:extLst>
              <a:ext uri="{FF2B5EF4-FFF2-40B4-BE49-F238E27FC236}">
                <a16:creationId xmlns="" xmlns:a16="http://schemas.microsoft.com/office/drawing/2014/main" id="{B8F341AD-536B-46D1-89C4-7ED186CAD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165" y="101442"/>
            <a:ext cx="964729" cy="964729"/>
          </a:xfrm>
          <a:prstGeom prst="rect">
            <a:avLst/>
          </a:prstGeom>
        </p:spPr>
      </p:pic>
    </p:spTree>
    <p:extLst>
      <p:ext uri="{BB962C8B-B14F-4D97-AF65-F5344CB8AC3E}">
        <p14:creationId xmlns:p14="http://schemas.microsoft.com/office/powerpoint/2010/main" val="1614138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 xmlns:a16="http://schemas.microsoft.com/office/drawing/2014/main" id="{0023BD4F-42DE-4A31-A259-77252792701D}"/>
              </a:ext>
            </a:extLst>
          </p:cNvPr>
          <p:cNvGraphicFramePr/>
          <p:nvPr>
            <p:extLst>
              <p:ext uri="{D42A27DB-BD31-4B8C-83A1-F6EECF244321}">
                <p14:modId xmlns:p14="http://schemas.microsoft.com/office/powerpoint/2010/main" val="170222526"/>
              </p:ext>
            </p:extLst>
          </p:nvPr>
        </p:nvGraphicFramePr>
        <p:xfrm>
          <a:off x="647113" y="1350497"/>
          <a:ext cx="10972800" cy="51487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D5F18424-6E4D-4069-A863-BB1931D94303}"/>
              </a:ext>
            </a:extLst>
          </p:cNvPr>
          <p:cNvSpPr txBox="1"/>
          <p:nvPr/>
        </p:nvSpPr>
        <p:spPr>
          <a:xfrm>
            <a:off x="1" y="112540"/>
            <a:ext cx="12192000" cy="769441"/>
          </a:xfrm>
          <a:prstGeom prst="rect">
            <a:avLst/>
          </a:prstGeom>
          <a:noFill/>
        </p:spPr>
        <p:txBody>
          <a:bodyPr wrap="square" rtlCol="0">
            <a:spAutoFit/>
          </a:bodyPr>
          <a:lstStyle/>
          <a:p>
            <a:r>
              <a:rPr lang="tr-TR" sz="2400" b="1" dirty="0">
                <a:solidFill>
                  <a:sysClr val="windowText" lastClr="000000"/>
                </a:solidFill>
              </a:rPr>
              <a:t>2020 Yılı Birleşik Krallık İthalatı</a:t>
            </a:r>
          </a:p>
          <a:p>
            <a:r>
              <a:rPr lang="tr-TR" sz="2000" b="1" i="1" dirty="0">
                <a:solidFill>
                  <a:sysClr val="windowText" lastClr="000000"/>
                </a:solidFill>
              </a:rPr>
              <a:t>Ülkelere Göre Toplam İthalat Düzeyi</a:t>
            </a:r>
          </a:p>
        </p:txBody>
      </p:sp>
      <p:pic>
        <p:nvPicPr>
          <p:cNvPr id="9" name="Picture 8" descr="Shape&#10;&#10;Description automatically generated with low confidence">
            <a:extLst>
              <a:ext uri="{FF2B5EF4-FFF2-40B4-BE49-F238E27FC236}">
                <a16:creationId xmlns="" xmlns:a16="http://schemas.microsoft.com/office/drawing/2014/main" id="{09121286-CEAC-4F4F-BD49-F47826F97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165" y="101442"/>
            <a:ext cx="964729" cy="964729"/>
          </a:xfrm>
          <a:prstGeom prst="rect">
            <a:avLst/>
          </a:prstGeom>
        </p:spPr>
      </p:pic>
      <p:sp>
        <p:nvSpPr>
          <p:cNvPr id="13" name="TextBox 12">
            <a:extLst>
              <a:ext uri="{FF2B5EF4-FFF2-40B4-BE49-F238E27FC236}">
                <a16:creationId xmlns="" xmlns:a16="http://schemas.microsoft.com/office/drawing/2014/main" id="{FD7BD61B-47B2-49E9-BFE8-D1DDB5A80431}"/>
              </a:ext>
            </a:extLst>
          </p:cNvPr>
          <p:cNvSpPr txBox="1"/>
          <p:nvPr/>
        </p:nvSpPr>
        <p:spPr>
          <a:xfrm>
            <a:off x="604913" y="6569611"/>
            <a:ext cx="2190343" cy="276999"/>
          </a:xfrm>
          <a:prstGeom prst="rect">
            <a:avLst/>
          </a:prstGeom>
          <a:noFill/>
        </p:spPr>
        <p:txBody>
          <a:bodyPr wrap="none" rtlCol="0">
            <a:spAutoFit/>
          </a:bodyPr>
          <a:lstStyle/>
          <a:p>
            <a:r>
              <a:rPr lang="tr-TR" sz="1200" b="1" dirty="0"/>
              <a:t>Kaynak:</a:t>
            </a:r>
            <a:r>
              <a:rPr lang="tr-TR" sz="1200" dirty="0"/>
              <a:t> UN </a:t>
            </a:r>
            <a:r>
              <a:rPr lang="tr-TR" sz="1200" dirty="0" err="1"/>
              <a:t>Comtrade</a:t>
            </a:r>
            <a:r>
              <a:rPr lang="tr-TR" sz="1200" dirty="0"/>
              <a:t> Database</a:t>
            </a:r>
            <a:endParaRPr lang="en-US" sz="1200" dirty="0"/>
          </a:p>
        </p:txBody>
      </p:sp>
    </p:spTree>
    <p:extLst>
      <p:ext uri="{BB962C8B-B14F-4D97-AF65-F5344CB8AC3E}">
        <p14:creationId xmlns:p14="http://schemas.microsoft.com/office/powerpoint/2010/main" val="268951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5F18424-6E4D-4069-A863-BB1931D94303}"/>
              </a:ext>
            </a:extLst>
          </p:cNvPr>
          <p:cNvSpPr txBox="1"/>
          <p:nvPr/>
        </p:nvSpPr>
        <p:spPr>
          <a:xfrm>
            <a:off x="1" y="112540"/>
            <a:ext cx="12192000" cy="769441"/>
          </a:xfrm>
          <a:prstGeom prst="rect">
            <a:avLst/>
          </a:prstGeom>
          <a:noFill/>
        </p:spPr>
        <p:txBody>
          <a:bodyPr wrap="square" rtlCol="0">
            <a:spAutoFit/>
          </a:bodyPr>
          <a:lstStyle/>
          <a:p>
            <a:r>
              <a:rPr lang="tr-TR" sz="2400" b="1" dirty="0">
                <a:solidFill>
                  <a:sysClr val="windowText" lastClr="000000"/>
                </a:solidFill>
              </a:rPr>
              <a:t>2020 Yılı Birleşik Krallık İthalatı</a:t>
            </a:r>
          </a:p>
          <a:p>
            <a:r>
              <a:rPr lang="tr-TR" sz="2000" b="1" i="1" dirty="0">
                <a:solidFill>
                  <a:sysClr val="windowText" lastClr="000000"/>
                </a:solidFill>
              </a:rPr>
              <a:t>Ürün Gruplarına Göre Toplam İthalat Düzeyi</a:t>
            </a:r>
          </a:p>
        </p:txBody>
      </p:sp>
      <p:pic>
        <p:nvPicPr>
          <p:cNvPr id="9" name="Picture 8" descr="Shape&#10;&#10;Description automatically generated with low confidence">
            <a:extLst>
              <a:ext uri="{FF2B5EF4-FFF2-40B4-BE49-F238E27FC236}">
                <a16:creationId xmlns="" xmlns:a16="http://schemas.microsoft.com/office/drawing/2014/main" id="{09121286-CEAC-4F4F-BD49-F47826F97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2165" y="101442"/>
            <a:ext cx="964729" cy="964729"/>
          </a:xfrm>
          <a:prstGeom prst="rect">
            <a:avLst/>
          </a:prstGeom>
        </p:spPr>
      </p:pic>
      <p:sp>
        <p:nvSpPr>
          <p:cNvPr id="13" name="TextBox 12">
            <a:extLst>
              <a:ext uri="{FF2B5EF4-FFF2-40B4-BE49-F238E27FC236}">
                <a16:creationId xmlns="" xmlns:a16="http://schemas.microsoft.com/office/drawing/2014/main" id="{FD7BD61B-47B2-49E9-BFE8-D1DDB5A80431}"/>
              </a:ext>
            </a:extLst>
          </p:cNvPr>
          <p:cNvSpPr txBox="1"/>
          <p:nvPr/>
        </p:nvSpPr>
        <p:spPr>
          <a:xfrm>
            <a:off x="604913" y="6569611"/>
            <a:ext cx="2190343" cy="276999"/>
          </a:xfrm>
          <a:prstGeom prst="rect">
            <a:avLst/>
          </a:prstGeom>
          <a:noFill/>
        </p:spPr>
        <p:txBody>
          <a:bodyPr wrap="none" rtlCol="0">
            <a:spAutoFit/>
          </a:bodyPr>
          <a:lstStyle/>
          <a:p>
            <a:r>
              <a:rPr lang="tr-TR" sz="1200" b="1" dirty="0"/>
              <a:t>Kaynak:</a:t>
            </a:r>
            <a:r>
              <a:rPr lang="tr-TR" sz="1200" dirty="0"/>
              <a:t> UN </a:t>
            </a:r>
            <a:r>
              <a:rPr lang="tr-TR" sz="1200" dirty="0" err="1"/>
              <a:t>Comtrade</a:t>
            </a:r>
            <a:r>
              <a:rPr lang="tr-TR" sz="1200" dirty="0"/>
              <a:t> Database</a:t>
            </a:r>
            <a:endParaRPr lang="en-US" sz="1200" dirty="0"/>
          </a:p>
        </p:txBody>
      </p:sp>
      <p:graphicFrame>
        <p:nvGraphicFramePr>
          <p:cNvPr id="20" name="Table 20">
            <a:extLst>
              <a:ext uri="{FF2B5EF4-FFF2-40B4-BE49-F238E27FC236}">
                <a16:creationId xmlns="" xmlns:a16="http://schemas.microsoft.com/office/drawing/2014/main" id="{C1D2C33B-041E-49D8-ABB6-B11E1F72B0AC}"/>
              </a:ext>
            </a:extLst>
          </p:cNvPr>
          <p:cNvGraphicFramePr>
            <a:graphicFrameLocks noGrp="1"/>
          </p:cNvGraphicFramePr>
          <p:nvPr>
            <p:extLst>
              <p:ext uri="{D42A27DB-BD31-4B8C-83A1-F6EECF244321}">
                <p14:modId xmlns:p14="http://schemas.microsoft.com/office/powerpoint/2010/main" val="566717784"/>
              </p:ext>
            </p:extLst>
          </p:nvPr>
        </p:nvGraphicFramePr>
        <p:xfrm>
          <a:off x="126609" y="1183692"/>
          <a:ext cx="11938781" cy="5416410"/>
        </p:xfrm>
        <a:graphic>
          <a:graphicData uri="http://schemas.openxmlformats.org/drawingml/2006/table">
            <a:tbl>
              <a:tblPr firstRow="1" bandRow="1">
                <a:effectLst>
                  <a:outerShdw blurRad="50800" dist="38100" dir="5400000" algn="t" rotWithShape="0">
                    <a:prstClr val="black">
                      <a:alpha val="40000"/>
                    </a:prstClr>
                  </a:outerShdw>
                </a:effectLst>
                <a:tableStyleId>{6E25E649-3F16-4E02-A733-19D2CDBF48F0}</a:tableStyleId>
              </a:tblPr>
              <a:tblGrid>
                <a:gridCol w="1237957">
                  <a:extLst>
                    <a:ext uri="{9D8B030D-6E8A-4147-A177-3AD203B41FA5}">
                      <a16:colId xmlns="" xmlns:a16="http://schemas.microsoft.com/office/drawing/2014/main" val="2074090176"/>
                    </a:ext>
                  </a:extLst>
                </a:gridCol>
                <a:gridCol w="8384345">
                  <a:extLst>
                    <a:ext uri="{9D8B030D-6E8A-4147-A177-3AD203B41FA5}">
                      <a16:colId xmlns="" xmlns:a16="http://schemas.microsoft.com/office/drawing/2014/main" val="3953484660"/>
                    </a:ext>
                  </a:extLst>
                </a:gridCol>
                <a:gridCol w="2316479">
                  <a:extLst>
                    <a:ext uri="{9D8B030D-6E8A-4147-A177-3AD203B41FA5}">
                      <a16:colId xmlns="" xmlns:a16="http://schemas.microsoft.com/office/drawing/2014/main" val="4016010861"/>
                    </a:ext>
                  </a:extLst>
                </a:gridCol>
              </a:tblGrid>
              <a:tr h="572462">
                <a:tc>
                  <a:txBody>
                    <a:bodyPr/>
                    <a:lstStyle/>
                    <a:p>
                      <a:pPr algn="ctr"/>
                      <a:r>
                        <a:rPr lang="en-US" dirty="0" err="1">
                          <a:effectLst>
                            <a:outerShdw blurRad="38100" dist="38100" dir="2700000" algn="tl">
                              <a:srgbClr val="000000">
                                <a:alpha val="43137"/>
                              </a:srgbClr>
                            </a:outerShdw>
                          </a:effectLst>
                        </a:rPr>
                        <a:t>Ürün</a:t>
                      </a:r>
                      <a:r>
                        <a:rPr lang="en-US" dirty="0">
                          <a:effectLst>
                            <a:outerShdw blurRad="38100" dist="38100" dir="2700000" algn="tl">
                              <a:srgbClr val="000000">
                                <a:alpha val="43137"/>
                              </a:srgbClr>
                            </a:outerShdw>
                          </a:effectLst>
                        </a:rPr>
                        <a:t> Kodu </a:t>
                      </a:r>
                    </a:p>
                    <a:p>
                      <a:pPr algn="ctr"/>
                      <a:r>
                        <a:rPr lang="en-US" sz="1400" dirty="0">
                          <a:effectLst>
                            <a:outerShdw blurRad="38100" dist="38100" dir="2700000" algn="tl">
                              <a:srgbClr val="000000">
                                <a:alpha val="43137"/>
                              </a:srgbClr>
                            </a:outerShdw>
                          </a:effectLst>
                        </a:rPr>
                        <a:t>(HS Kodu)</a:t>
                      </a:r>
                    </a:p>
                  </a:txBody>
                  <a:tcPr anchor="ctr">
                    <a:solidFill>
                      <a:srgbClr val="C00000"/>
                    </a:solidFill>
                  </a:tcPr>
                </a:tc>
                <a:tc>
                  <a:txBody>
                    <a:bodyPr/>
                    <a:lstStyle/>
                    <a:p>
                      <a:pPr algn="ctr"/>
                      <a:r>
                        <a:rPr lang="en-US" dirty="0" err="1">
                          <a:effectLst>
                            <a:outerShdw blurRad="38100" dist="38100" dir="2700000" algn="tl">
                              <a:srgbClr val="000000">
                                <a:alpha val="43137"/>
                              </a:srgbClr>
                            </a:outerShdw>
                          </a:effectLst>
                        </a:rPr>
                        <a:t>Ürün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Grubu</a:t>
                      </a:r>
                      <a:endParaRPr lang="en-US" dirty="0">
                        <a:effectLst>
                          <a:outerShdw blurRad="38100" dist="38100" dir="2700000" algn="tl">
                            <a:srgbClr val="000000">
                              <a:alpha val="43137"/>
                            </a:srgbClr>
                          </a:outerShdw>
                        </a:effectLst>
                      </a:endParaRPr>
                    </a:p>
                  </a:txBody>
                  <a:tcPr anchor="ctr">
                    <a:solidFill>
                      <a:srgbClr val="C00000"/>
                    </a:solidFill>
                  </a:tcPr>
                </a:tc>
                <a:tc>
                  <a:txBody>
                    <a:bodyPr/>
                    <a:lstStyle/>
                    <a:p>
                      <a:pPr algn="ctr"/>
                      <a:r>
                        <a:rPr lang="en-US" dirty="0" err="1">
                          <a:effectLst>
                            <a:outerShdw blurRad="38100" dist="38100" dir="2700000" algn="tl">
                              <a:srgbClr val="000000">
                                <a:alpha val="43137"/>
                              </a:srgbClr>
                            </a:outerShdw>
                          </a:effectLst>
                        </a:rPr>
                        <a:t>Toplam</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İthalat</a:t>
                      </a:r>
                      <a:endParaRPr lang="en-US" dirty="0">
                        <a:effectLst>
                          <a:outerShdw blurRad="38100" dist="38100" dir="2700000" algn="tl">
                            <a:srgbClr val="000000">
                              <a:alpha val="43137"/>
                            </a:srgbClr>
                          </a:outerShdw>
                        </a:effectLst>
                      </a:endParaRPr>
                    </a:p>
                  </a:txBody>
                  <a:tcPr anchor="ctr">
                    <a:solidFill>
                      <a:srgbClr val="C00000"/>
                    </a:solidFill>
                  </a:tcPr>
                </a:tc>
                <a:extLst>
                  <a:ext uri="{0D108BD9-81ED-4DB2-BD59-A6C34878D82A}">
                    <a16:rowId xmlns="" xmlns:a16="http://schemas.microsoft.com/office/drawing/2014/main" val="718493278"/>
                  </a:ext>
                </a:extLst>
              </a:tr>
              <a:tr h="46077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710813</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Altın</a:t>
                      </a:r>
                      <a:r>
                        <a:rPr lang="en-US" sz="1400" b="1" i="0" u="none" strike="noStrike" kern="1200" dirty="0">
                          <a:solidFill>
                            <a:srgbClr val="000000"/>
                          </a:solidFill>
                          <a:effectLst/>
                          <a:latin typeface="+mn-lt"/>
                          <a:ea typeface="+mn-ea"/>
                          <a:cs typeface="+mn-cs"/>
                        </a:rPr>
                        <a:t> (platin </a:t>
                      </a:r>
                      <a:r>
                        <a:rPr lang="en-US" sz="1400" b="1" i="0" u="none" strike="noStrike" kern="1200" dirty="0" err="1">
                          <a:solidFill>
                            <a:srgbClr val="000000"/>
                          </a:solidFill>
                          <a:effectLst/>
                          <a:latin typeface="+mn-lt"/>
                          <a:ea typeface="+mn-ea"/>
                          <a:cs typeface="+mn-cs"/>
                        </a:rPr>
                        <a:t>kaplamalı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altın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dahil</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yarı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işlenmiş</a:t>
                      </a:r>
                      <a:r>
                        <a:rPr lang="en-US" sz="1400" b="1" i="0" u="none" strike="noStrike" kern="1200" dirty="0">
                          <a:solidFill>
                            <a:srgbClr val="000000"/>
                          </a:solidFill>
                          <a:effectLst/>
                          <a:latin typeface="+mn-lt"/>
                          <a:ea typeface="+mn-ea"/>
                          <a:cs typeface="+mn-cs"/>
                        </a:rPr>
                        <a:t>, para </a:t>
                      </a:r>
                      <a:r>
                        <a:rPr lang="en-US" sz="1400" b="1" i="0" u="none" strike="noStrike" kern="1200" dirty="0" err="1">
                          <a:solidFill>
                            <a:srgbClr val="000000"/>
                          </a:solidFill>
                          <a:effectLst/>
                          <a:latin typeface="+mn-lt"/>
                          <a:ea typeface="+mn-ea"/>
                          <a:cs typeface="+mn-cs"/>
                        </a:rPr>
                        <a:t>yerine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kullanılmayan</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$87,951,995,275 </a:t>
                      </a:r>
                    </a:p>
                  </a:txBody>
                  <a:tcPr anchor="ctr"/>
                </a:tc>
                <a:extLst>
                  <a:ext uri="{0D108BD9-81ED-4DB2-BD59-A6C34878D82A}">
                    <a16:rowId xmlns="" xmlns:a16="http://schemas.microsoft.com/office/drawing/2014/main" val="2217128597"/>
                  </a:ext>
                </a:extLst>
              </a:tr>
              <a:tr h="46077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270900</a:t>
                      </a:r>
                    </a:p>
                  </a:txBody>
                  <a:tcPr anchor="ctr"/>
                </a:tc>
                <a:tc>
                  <a:txBody>
                    <a:bodyPr/>
                    <a:lstStyle/>
                    <a:p>
                      <a:pPr marL="0" algn="l" defTabSz="914400" rtl="0" eaLnBrk="1" fontAlgn="ctr" latinLnBrk="0" hangingPunct="1"/>
                      <a:r>
                        <a:rPr lang="en-US" sz="1400" b="1" i="0" u="none" strike="noStrike" kern="1200" dirty="0">
                          <a:solidFill>
                            <a:srgbClr val="000000"/>
                          </a:solidFill>
                          <a:effectLst/>
                          <a:latin typeface="+mn-lt"/>
                          <a:ea typeface="+mn-ea"/>
                          <a:cs typeface="+mn-cs"/>
                        </a:rPr>
                        <a:t>Ham petrol (petrol </a:t>
                      </a:r>
                      <a:r>
                        <a:rPr lang="en-US" sz="1400" b="1" i="0" u="none" strike="noStrike" kern="1200" dirty="0" err="1">
                          <a:solidFill>
                            <a:srgbClr val="000000"/>
                          </a:solidFill>
                          <a:effectLst/>
                          <a:latin typeface="+mn-lt"/>
                          <a:ea typeface="+mn-ea"/>
                          <a:cs typeface="+mn-cs"/>
                        </a:rPr>
                        <a:t>yağları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bitümenli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minerallerden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elde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edilen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yağlar</a:t>
                      </a:r>
                      <a:r>
                        <a:rPr lang="en-US" sz="1400" b="1" i="0" u="none" strike="noStrike" kern="1200" dirty="0">
                          <a:solidFill>
                            <a:srgbClr val="000000"/>
                          </a:solidFill>
                          <a:effectLst/>
                          <a:latin typeface="+mn-lt"/>
                          <a:ea typeface="+mn-ea"/>
                          <a:cs typeface="+mn-cs"/>
                        </a:rPr>
                        <a:t>)</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$15,608,773,828 </a:t>
                      </a:r>
                    </a:p>
                  </a:txBody>
                  <a:tcPr anchor="ctr"/>
                </a:tc>
                <a:extLst>
                  <a:ext uri="{0D108BD9-81ED-4DB2-BD59-A6C34878D82A}">
                    <a16:rowId xmlns="" xmlns:a16="http://schemas.microsoft.com/office/drawing/2014/main" val="2737488612"/>
                  </a:ext>
                </a:extLst>
              </a:tr>
              <a:tr h="46077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999999</a:t>
                      </a:r>
                    </a:p>
                  </a:txBody>
                  <a:tcPr anchor="ctr"/>
                </a:tc>
                <a:tc>
                  <a:txBody>
                    <a:bodyPr/>
                    <a:lstStyle/>
                    <a:p>
                      <a:pPr marL="0" algn="l" defTabSz="914400" rtl="0" eaLnBrk="1" fontAlgn="ctr" latinLnBrk="0" hangingPunct="1"/>
                      <a:r>
                        <a:rPr lang="tr-TR" sz="1400" b="1" i="0" u="none" strike="noStrike" kern="1200" dirty="0">
                          <a:solidFill>
                            <a:srgbClr val="000000"/>
                          </a:solidFill>
                          <a:effectLst/>
                          <a:latin typeface="+mn-lt"/>
                          <a:ea typeface="+mn-ea"/>
                          <a:cs typeface="+mn-cs"/>
                        </a:rPr>
                        <a:t>Türüne göre belirtilmemiş mallar</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$13,365,391,757 </a:t>
                      </a:r>
                    </a:p>
                  </a:txBody>
                  <a:tcPr anchor="ctr"/>
                </a:tc>
                <a:extLst>
                  <a:ext uri="{0D108BD9-81ED-4DB2-BD59-A6C34878D82A}">
                    <a16:rowId xmlns="" xmlns:a16="http://schemas.microsoft.com/office/drawing/2014/main" val="1144784680"/>
                  </a:ext>
                </a:extLst>
              </a:tr>
              <a:tr h="512202">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300490</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Tedavide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korunmada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kullanılmak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üzere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karışık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olan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karışık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olmayan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ilaçlar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dozlandırılmış</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perakende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satış</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için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ambalajlanmış</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$12,288,680,441 </a:t>
                      </a:r>
                    </a:p>
                  </a:txBody>
                  <a:tcPr anchor="ctr"/>
                </a:tc>
                <a:extLst>
                  <a:ext uri="{0D108BD9-81ED-4DB2-BD59-A6C34878D82A}">
                    <a16:rowId xmlns="" xmlns:a16="http://schemas.microsoft.com/office/drawing/2014/main" val="1727950627"/>
                  </a:ext>
                </a:extLst>
              </a:tr>
              <a:tr h="46077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851712</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Hücresel</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ağlar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için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kablosuz</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ağlar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için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telefonlar</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$10,139,914,249 </a:t>
                      </a:r>
                    </a:p>
                  </a:txBody>
                  <a:tcPr anchor="ctr"/>
                </a:tc>
                <a:extLst>
                  <a:ext uri="{0D108BD9-81ED-4DB2-BD59-A6C34878D82A}">
                    <a16:rowId xmlns="" xmlns:a16="http://schemas.microsoft.com/office/drawing/2014/main" val="3208217028"/>
                  </a:ext>
                </a:extLst>
              </a:tr>
              <a:tr h="512202">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847130</a:t>
                      </a:r>
                    </a:p>
                  </a:txBody>
                  <a:tcPr anchor="ctr"/>
                </a:tc>
                <a:tc>
                  <a:txBody>
                    <a:bodyPr/>
                    <a:lstStyle/>
                    <a:p>
                      <a:pPr marL="0" algn="l" defTabSz="914400" rtl="0" eaLnBrk="1" fontAlgn="ctr" latinLnBrk="0" hangingPunct="1"/>
                      <a:r>
                        <a:rPr lang="en-US" sz="1400" b="1" i="0" u="none" strike="noStrike" kern="1200" dirty="0">
                          <a:solidFill>
                            <a:srgbClr val="000000"/>
                          </a:solidFill>
                          <a:effectLst/>
                          <a:latin typeface="+mn-lt"/>
                          <a:ea typeface="+mn-ea"/>
                          <a:cs typeface="+mn-cs"/>
                        </a:rPr>
                        <a:t>Portatif </a:t>
                      </a:r>
                      <a:r>
                        <a:rPr lang="en-US" sz="1400" b="1" i="0" u="none" strike="noStrike" kern="1200" dirty="0" err="1">
                          <a:solidFill>
                            <a:srgbClr val="000000"/>
                          </a:solidFill>
                          <a:effectLst/>
                          <a:latin typeface="+mn-lt"/>
                          <a:ea typeface="+mn-ea"/>
                          <a:cs typeface="+mn-cs"/>
                        </a:rPr>
                        <a:t>otomatik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bilgi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işlem</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makinaları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az</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merkezi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işlem</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birimi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klavye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ekrandan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oluşan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ağırlığı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eşit</a:t>
                      </a:r>
                      <a:r>
                        <a:rPr lang="en-US" sz="1400" b="1" i="0" u="none" strike="noStrike" kern="1200" dirty="0">
                          <a:solidFill>
                            <a:srgbClr val="000000"/>
                          </a:solidFill>
                          <a:effectLst/>
                          <a:latin typeface="+mn-lt"/>
                          <a:ea typeface="+mn-ea"/>
                          <a:cs typeface="+mn-cs"/>
                        </a:rPr>
                        <a:t> 10 kg)</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$9,131,733,588 </a:t>
                      </a:r>
                    </a:p>
                  </a:txBody>
                  <a:tcPr anchor="ctr"/>
                </a:tc>
                <a:extLst>
                  <a:ext uri="{0D108BD9-81ED-4DB2-BD59-A6C34878D82A}">
                    <a16:rowId xmlns="" xmlns:a16="http://schemas.microsoft.com/office/drawing/2014/main" val="96506734"/>
                  </a:ext>
                </a:extLst>
              </a:tr>
              <a:tr h="46077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271019</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yağlar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müstahzarlar</a:t>
                      </a:r>
                      <a:r>
                        <a:rPr lang="tr-TR" sz="1400" b="1" i="0" u="none" strike="noStrike" kern="1200" dirty="0">
                          <a:solidFill>
                            <a:srgbClr val="000000"/>
                          </a:solidFill>
                          <a:effectLst/>
                          <a:latin typeface="+mn-lt"/>
                          <a:ea typeface="+mn-ea"/>
                          <a:cs typeface="+mn-cs"/>
                        </a:rPr>
                        <a:t> (Petrol Yağları ve </a:t>
                      </a:r>
                      <a:r>
                        <a:rPr lang="tr-TR" sz="1400" b="1" i="0" u="none" strike="noStrike" kern="1200" dirty="0" err="1">
                          <a:solidFill>
                            <a:srgbClr val="000000"/>
                          </a:solidFill>
                          <a:effectLst/>
                          <a:latin typeface="+mn-lt"/>
                          <a:ea typeface="+mn-ea"/>
                          <a:cs typeface="+mn-cs"/>
                        </a:rPr>
                        <a:t>bitümenli</a:t>
                      </a:r>
                      <a:r>
                        <a:rPr lang="tr-TR" sz="1400" b="1" i="0" u="none" strike="noStrike" kern="1200" dirty="0">
                          <a:solidFill>
                            <a:srgbClr val="000000"/>
                          </a:solidFill>
                          <a:effectLst/>
                          <a:latin typeface="+mn-lt"/>
                          <a:ea typeface="+mn-ea"/>
                          <a:cs typeface="+mn-cs"/>
                        </a:rPr>
                        <a:t> mineraller)</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$8,484,964,366 </a:t>
                      </a:r>
                    </a:p>
                  </a:txBody>
                  <a:tcPr anchor="ctr"/>
                </a:tc>
                <a:extLst>
                  <a:ext uri="{0D108BD9-81ED-4DB2-BD59-A6C34878D82A}">
                    <a16:rowId xmlns="" xmlns:a16="http://schemas.microsoft.com/office/drawing/2014/main" val="2615616097"/>
                  </a:ext>
                </a:extLst>
              </a:tr>
              <a:tr h="512202">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870322</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Binek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otomobilleri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insan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taşımaya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mahsus</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motorlu</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taşıtlar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benzinli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taşıma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kapasitesi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10 </a:t>
                      </a:r>
                      <a:r>
                        <a:rPr lang="en-US" sz="1400" b="1" i="0" u="none" strike="noStrike" kern="1200" dirty="0" err="1">
                          <a:solidFill>
                            <a:srgbClr val="000000"/>
                          </a:solidFill>
                          <a:effectLst/>
                          <a:latin typeface="+mn-lt"/>
                          <a:ea typeface="+mn-ea"/>
                          <a:cs typeface="+mn-cs"/>
                        </a:rPr>
                        <a:t>kişi</a:t>
                      </a:r>
                      <a:r>
                        <a:rPr lang="en-US" sz="1400" b="1" i="0" u="none" strike="noStrike" kern="1200" dirty="0">
                          <a:solidFill>
                            <a:srgbClr val="000000"/>
                          </a:solidFill>
                          <a:effectLst/>
                          <a:latin typeface="+mn-lt"/>
                          <a:ea typeface="+mn-ea"/>
                          <a:cs typeface="+mn-cs"/>
                        </a:rPr>
                        <a:t>, 1000 cm3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silindir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hacmi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eşit</a:t>
                      </a:r>
                      <a:r>
                        <a:rPr lang="en-US" sz="1400" b="1" i="0" u="none" strike="noStrike" kern="1200" dirty="0">
                          <a:solidFill>
                            <a:srgbClr val="000000"/>
                          </a:solidFill>
                          <a:effectLst/>
                          <a:latin typeface="+mn-lt"/>
                          <a:ea typeface="+mn-ea"/>
                          <a:cs typeface="+mn-cs"/>
                        </a:rPr>
                        <a:t> 1500 cm3</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$7,624,157,120 </a:t>
                      </a:r>
                    </a:p>
                  </a:txBody>
                  <a:tcPr anchor="ctr"/>
                </a:tc>
                <a:extLst>
                  <a:ext uri="{0D108BD9-81ED-4DB2-BD59-A6C34878D82A}">
                    <a16:rowId xmlns="" xmlns:a16="http://schemas.microsoft.com/office/drawing/2014/main" val="1456661282"/>
                  </a:ext>
                </a:extLst>
              </a:tr>
              <a:tr h="512202">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851762</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Ses</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görüntü</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bilgileri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almaya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çevirmeye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vermeye</a:t>
                      </a:r>
                      <a:r>
                        <a:rPr lang="en-US" sz="1400" b="1" i="0" u="none" strike="noStrike" kern="1200" dirty="0">
                          <a:solidFill>
                            <a:srgbClr val="000000"/>
                          </a:solidFill>
                          <a:effectLst/>
                          <a:latin typeface="+mn-lt"/>
                          <a:ea typeface="+mn-ea"/>
                          <a:cs typeface="+mn-cs"/>
                        </a:rPr>
                        <a:t>/</a:t>
                      </a:r>
                      <a:r>
                        <a:rPr lang="en-US" sz="1400" b="1" i="0" u="none" strike="noStrike" kern="1200" dirty="0" err="1">
                          <a:solidFill>
                            <a:srgbClr val="000000"/>
                          </a:solidFill>
                          <a:effectLst/>
                          <a:latin typeface="+mn-lt"/>
                          <a:ea typeface="+mn-ea"/>
                          <a:cs typeface="+mn-cs"/>
                        </a:rPr>
                        <a:t>yeniden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oluşturmaya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mahsus</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makinalar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hatları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birbirine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bağlayan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yönlendirenler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dahil</a:t>
                      </a:r>
                      <a:r>
                        <a:rPr lang="en-US" sz="1400" b="1" i="0" u="none" strike="noStrike" kern="1200" dirty="0">
                          <a:solidFill>
                            <a:srgbClr val="000000"/>
                          </a:solidFill>
                          <a:effectLst/>
                          <a:latin typeface="+mn-lt"/>
                          <a:ea typeface="+mn-ea"/>
                          <a:cs typeface="+mn-cs"/>
                        </a:rPr>
                        <a:t>)</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$7,451,138,549 </a:t>
                      </a:r>
                    </a:p>
                  </a:txBody>
                  <a:tcPr anchor="ctr"/>
                </a:tc>
                <a:extLst>
                  <a:ext uri="{0D108BD9-81ED-4DB2-BD59-A6C34878D82A}">
                    <a16:rowId xmlns="" xmlns:a16="http://schemas.microsoft.com/office/drawing/2014/main" val="354535196"/>
                  </a:ext>
                </a:extLst>
              </a:tr>
              <a:tr h="46077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841191</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Turbojetler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turbopropellerler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için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aksam</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parçalar</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$6,072,460,475 </a:t>
                      </a:r>
                    </a:p>
                  </a:txBody>
                  <a:tcPr anchor="ctr"/>
                </a:tc>
                <a:extLst>
                  <a:ext uri="{0D108BD9-81ED-4DB2-BD59-A6C34878D82A}">
                    <a16:rowId xmlns="" xmlns:a16="http://schemas.microsoft.com/office/drawing/2014/main" val="2892261410"/>
                  </a:ext>
                </a:extLst>
              </a:tr>
            </a:tbl>
          </a:graphicData>
        </a:graphic>
      </p:graphicFrame>
    </p:spTree>
    <p:extLst>
      <p:ext uri="{BB962C8B-B14F-4D97-AF65-F5344CB8AC3E}">
        <p14:creationId xmlns:p14="http://schemas.microsoft.com/office/powerpoint/2010/main" val="413281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descr="A close up of a logo&#10;&#10;Description automatically generated">
            <a:extLst>
              <a:ext uri="{FF2B5EF4-FFF2-40B4-BE49-F238E27FC236}">
                <a16:creationId xmlns="" xmlns:a16="http://schemas.microsoft.com/office/drawing/2014/main" id="{11B16A2D-EA19-41BD-BB86-566E9FCEE25E}"/>
              </a:ext>
            </a:extLst>
          </p:cNvPr>
          <p:cNvPicPr>
            <a:picLocks noChangeAspect="1"/>
          </p:cNvPicPr>
          <p:nvPr/>
        </p:nvPicPr>
        <p:blipFill>
          <a:blip r:embed="rId2"/>
          <a:stretch>
            <a:fillRect/>
          </a:stretch>
        </p:blipFill>
        <p:spPr>
          <a:xfrm>
            <a:off x="-5502" y="-1"/>
            <a:ext cx="12197501" cy="6867193"/>
          </a:xfrm>
          <a:prstGeom prst="rect">
            <a:avLst/>
          </a:prstGeom>
        </p:spPr>
      </p:pic>
      <p:cxnSp>
        <p:nvCxnSpPr>
          <p:cNvPr id="8" name="Straight Connector 7">
            <a:extLst>
              <a:ext uri="{FF2B5EF4-FFF2-40B4-BE49-F238E27FC236}">
                <a16:creationId xmlns="" xmlns:a16="http://schemas.microsoft.com/office/drawing/2014/main" id="{5904C782-3A5D-4AEA-A2E9-10A97ED905B9}"/>
              </a:ext>
            </a:extLst>
          </p:cNvPr>
          <p:cNvCxnSpPr/>
          <p:nvPr/>
        </p:nvCxnSpPr>
        <p:spPr>
          <a:xfrm>
            <a:off x="6093249" y="691861"/>
            <a:ext cx="0" cy="525623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1">
            <a:extLst>
              <a:ext uri="{FF2B5EF4-FFF2-40B4-BE49-F238E27FC236}">
                <a16:creationId xmlns="" xmlns:a16="http://schemas.microsoft.com/office/drawing/2014/main" id="{1BC38942-E281-4CE1-B7A1-C000D6944641}"/>
              </a:ext>
            </a:extLst>
          </p:cNvPr>
          <p:cNvPicPr>
            <a:picLocks noChangeAspect="1"/>
          </p:cNvPicPr>
          <p:nvPr/>
        </p:nvPicPr>
        <p:blipFill>
          <a:blip r:embed="rId3"/>
          <a:stretch>
            <a:fillRect/>
          </a:stretch>
        </p:blipFill>
        <p:spPr>
          <a:xfrm>
            <a:off x="401246" y="3038404"/>
            <a:ext cx="5285256" cy="78119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 xmlns:a16="http://schemas.microsoft.com/office/drawing/2014/main" id="{7AA966E8-D1B1-BD4B-94C3-B4CC902EF4F4}"/>
              </a:ext>
            </a:extLst>
          </p:cNvPr>
          <p:cNvPicPr>
            <a:picLocks noChangeAspect="1"/>
          </p:cNvPicPr>
          <p:nvPr/>
        </p:nvPicPr>
        <p:blipFill>
          <a:blip r:embed="rId4"/>
          <a:stretch>
            <a:fillRect/>
          </a:stretch>
        </p:blipFill>
        <p:spPr>
          <a:xfrm>
            <a:off x="6606417" y="2338614"/>
            <a:ext cx="4640265" cy="2212220"/>
          </a:xfrm>
          <a:prstGeom prst="rect">
            <a:avLst/>
          </a:prstGeom>
        </p:spPr>
      </p:pic>
    </p:spTree>
    <p:extLst>
      <p:ext uri="{BB962C8B-B14F-4D97-AF65-F5344CB8AC3E}">
        <p14:creationId xmlns:p14="http://schemas.microsoft.com/office/powerpoint/2010/main" val="301316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E742B780-0655-4417-8CC3-64AF51BEB41E}"/>
              </a:ext>
            </a:extLst>
          </p:cNvPr>
          <p:cNvSpPr/>
          <p:nvPr/>
        </p:nvSpPr>
        <p:spPr>
          <a:xfrm>
            <a:off x="590843" y="1125415"/>
            <a:ext cx="11113477" cy="5416062"/>
          </a:xfrm>
          <a:prstGeom prst="roundRect">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solidFill>
                <a:sysClr val="windowText" lastClr="000000"/>
              </a:solidFill>
            </a:endParaRPr>
          </a:p>
        </p:txBody>
      </p:sp>
      <p:sp>
        <p:nvSpPr>
          <p:cNvPr id="8" name="TextBox 7">
            <a:extLst>
              <a:ext uri="{FF2B5EF4-FFF2-40B4-BE49-F238E27FC236}">
                <a16:creationId xmlns="" xmlns:a16="http://schemas.microsoft.com/office/drawing/2014/main" id="{F42FFDD1-CAD2-4088-931D-B4D21805C437}"/>
              </a:ext>
            </a:extLst>
          </p:cNvPr>
          <p:cNvSpPr txBox="1"/>
          <p:nvPr/>
        </p:nvSpPr>
        <p:spPr>
          <a:xfrm>
            <a:off x="1" y="112540"/>
            <a:ext cx="12192000" cy="523220"/>
          </a:xfrm>
          <a:prstGeom prst="rect">
            <a:avLst/>
          </a:prstGeom>
          <a:noFill/>
        </p:spPr>
        <p:txBody>
          <a:bodyPr wrap="square" rtlCol="0">
            <a:spAutoFit/>
          </a:bodyPr>
          <a:lstStyle/>
          <a:p>
            <a:r>
              <a:rPr lang="tr-TR" sz="2800" b="1" dirty="0"/>
              <a:t>Birleşik </a:t>
            </a:r>
            <a:r>
              <a:rPr lang="tr-TR" sz="2800" b="1" dirty="0" err="1"/>
              <a:t>Krallık’a</a:t>
            </a:r>
            <a:r>
              <a:rPr lang="tr-TR" sz="2800" b="1" dirty="0"/>
              <a:t> Dair Genel Bilgiler</a:t>
            </a:r>
            <a:endParaRPr lang="en-US" sz="2800" b="1" dirty="0"/>
          </a:p>
        </p:txBody>
      </p:sp>
      <p:sp>
        <p:nvSpPr>
          <p:cNvPr id="9" name="TextBox 8">
            <a:extLst>
              <a:ext uri="{FF2B5EF4-FFF2-40B4-BE49-F238E27FC236}">
                <a16:creationId xmlns="" xmlns:a16="http://schemas.microsoft.com/office/drawing/2014/main" id="{F2C1002B-35D5-4F2F-827F-56357BC19653}"/>
              </a:ext>
            </a:extLst>
          </p:cNvPr>
          <p:cNvSpPr txBox="1"/>
          <p:nvPr/>
        </p:nvSpPr>
        <p:spPr>
          <a:xfrm>
            <a:off x="6335998" y="1755953"/>
            <a:ext cx="4882798" cy="4154984"/>
          </a:xfrm>
          <a:prstGeom prst="rect">
            <a:avLst/>
          </a:prstGeom>
          <a:noFill/>
        </p:spPr>
        <p:txBody>
          <a:bodyPr wrap="square" rtlCol="0">
            <a:spAutoFit/>
          </a:bodyPr>
          <a:lstStyle/>
          <a:p>
            <a:r>
              <a:rPr lang="tr-TR" sz="2400" b="1" dirty="0"/>
              <a:t>Başkenti: </a:t>
            </a:r>
            <a:r>
              <a:rPr lang="tr-TR" sz="2400" dirty="0"/>
              <a:t>Londra</a:t>
            </a:r>
          </a:p>
          <a:p>
            <a:r>
              <a:rPr lang="tr-TR" sz="2400" b="1" dirty="0"/>
              <a:t>Nüfusu: </a:t>
            </a:r>
            <a:r>
              <a:rPr lang="en-US" sz="2400" i="0" dirty="0">
                <a:solidFill>
                  <a:srgbClr val="222222"/>
                </a:solidFill>
                <a:effectLst/>
                <a:latin typeface="noto sans"/>
              </a:rPr>
              <a:t>67,886,011</a:t>
            </a:r>
            <a:r>
              <a:rPr lang="tr-TR" sz="2400" dirty="0"/>
              <a:t> (2020)*</a:t>
            </a:r>
          </a:p>
          <a:p>
            <a:r>
              <a:rPr lang="tr-TR" sz="2400" b="1" dirty="0"/>
              <a:t>Diller: </a:t>
            </a:r>
            <a:r>
              <a:rPr lang="tr-TR" sz="2400" dirty="0"/>
              <a:t>İngilizce</a:t>
            </a:r>
            <a:endParaRPr lang="tr-TR" sz="2400" b="1" dirty="0"/>
          </a:p>
          <a:p>
            <a:r>
              <a:rPr lang="tr-TR" sz="2400" b="1" dirty="0"/>
              <a:t>Para Birimi: </a:t>
            </a:r>
            <a:r>
              <a:rPr lang="tr-TR" sz="2400" dirty="0"/>
              <a:t>İngiliz Sterlini</a:t>
            </a:r>
          </a:p>
          <a:p>
            <a:r>
              <a:rPr lang="tr-TR" sz="2400" b="1" dirty="0"/>
              <a:t>Önemli Şehirleri: </a:t>
            </a:r>
          </a:p>
          <a:p>
            <a:pPr marL="800100" lvl="1" indent="-342900">
              <a:buFont typeface="Arial" panose="020B0604020202020204" pitchFamily="34" charset="0"/>
              <a:buChar char="•"/>
            </a:pPr>
            <a:r>
              <a:rPr lang="tr-TR" sz="2400" dirty="0"/>
              <a:t>Londra,</a:t>
            </a:r>
          </a:p>
          <a:p>
            <a:pPr marL="800100" lvl="1" indent="-342900">
              <a:buFont typeface="Arial" panose="020B0604020202020204" pitchFamily="34" charset="0"/>
              <a:buChar char="•"/>
            </a:pPr>
            <a:r>
              <a:rPr lang="tr-TR" sz="2400" dirty="0"/>
              <a:t>Manchester,</a:t>
            </a:r>
          </a:p>
          <a:p>
            <a:pPr marL="800100" lvl="1" indent="-342900">
              <a:buFont typeface="Arial" panose="020B0604020202020204" pitchFamily="34" charset="0"/>
              <a:buChar char="•"/>
            </a:pPr>
            <a:r>
              <a:rPr lang="tr-TR" sz="2400" dirty="0"/>
              <a:t>Liverpool,</a:t>
            </a:r>
          </a:p>
          <a:p>
            <a:pPr marL="800100" lvl="1" indent="-342900">
              <a:buFont typeface="Arial" panose="020B0604020202020204" pitchFamily="34" charset="0"/>
              <a:buChar char="•"/>
            </a:pPr>
            <a:r>
              <a:rPr lang="tr-TR" sz="2400" dirty="0"/>
              <a:t>Birmingham,</a:t>
            </a:r>
          </a:p>
          <a:p>
            <a:pPr marL="800100" lvl="1" indent="-342900">
              <a:buFont typeface="Arial" panose="020B0604020202020204" pitchFamily="34" charset="0"/>
              <a:buChar char="•"/>
            </a:pPr>
            <a:r>
              <a:rPr lang="tr-TR" sz="2400" dirty="0"/>
              <a:t>Bristol,</a:t>
            </a:r>
          </a:p>
          <a:p>
            <a:pPr marL="800100" lvl="1" indent="-342900">
              <a:buFont typeface="Arial" panose="020B0604020202020204" pitchFamily="34" charset="0"/>
              <a:buChar char="•"/>
            </a:pPr>
            <a:r>
              <a:rPr lang="tr-TR" sz="2400" dirty="0"/>
              <a:t>Glasgow.</a:t>
            </a:r>
          </a:p>
        </p:txBody>
      </p:sp>
      <p:sp>
        <p:nvSpPr>
          <p:cNvPr id="12" name="TextBox 11">
            <a:extLst>
              <a:ext uri="{FF2B5EF4-FFF2-40B4-BE49-F238E27FC236}">
                <a16:creationId xmlns="" xmlns:a16="http://schemas.microsoft.com/office/drawing/2014/main" id="{EC6176A9-A89D-4F74-ACE9-97C895F04035}"/>
              </a:ext>
            </a:extLst>
          </p:cNvPr>
          <p:cNvSpPr txBox="1"/>
          <p:nvPr/>
        </p:nvSpPr>
        <p:spPr>
          <a:xfrm>
            <a:off x="604913" y="6569611"/>
            <a:ext cx="1898725" cy="276999"/>
          </a:xfrm>
          <a:prstGeom prst="rect">
            <a:avLst/>
          </a:prstGeom>
          <a:noFill/>
        </p:spPr>
        <p:txBody>
          <a:bodyPr wrap="none" rtlCol="0">
            <a:spAutoFit/>
          </a:bodyPr>
          <a:lstStyle/>
          <a:p>
            <a:r>
              <a:rPr lang="tr-TR" sz="1200" b="1" dirty="0"/>
              <a:t>Kaynak:</a:t>
            </a:r>
            <a:r>
              <a:rPr lang="tr-TR" sz="1200" dirty="0"/>
              <a:t> Worldometers.info</a:t>
            </a:r>
            <a:endParaRPr lang="en-US" sz="1200" dirty="0"/>
          </a:p>
        </p:txBody>
      </p:sp>
      <p:pic>
        <p:nvPicPr>
          <p:cNvPr id="10" name="Picture 9" descr="Map&#10;&#10;Description automatically generated">
            <a:extLst>
              <a:ext uri="{FF2B5EF4-FFF2-40B4-BE49-F238E27FC236}">
                <a16:creationId xmlns="" xmlns:a16="http://schemas.microsoft.com/office/drawing/2014/main" id="{0A3CD88F-FCA3-4C21-ABAC-9DB02649C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101" y="1457565"/>
            <a:ext cx="2618800" cy="4684105"/>
          </a:xfrm>
          <a:prstGeom prst="rect">
            <a:avLst/>
          </a:prstGeom>
        </p:spPr>
      </p:pic>
      <p:sp>
        <p:nvSpPr>
          <p:cNvPr id="13" name="TextBox 12">
            <a:extLst>
              <a:ext uri="{FF2B5EF4-FFF2-40B4-BE49-F238E27FC236}">
                <a16:creationId xmlns="" xmlns:a16="http://schemas.microsoft.com/office/drawing/2014/main" id="{3664C031-F860-44D6-AA4D-918981BD7903}"/>
              </a:ext>
            </a:extLst>
          </p:cNvPr>
          <p:cNvSpPr txBox="1"/>
          <p:nvPr/>
        </p:nvSpPr>
        <p:spPr>
          <a:xfrm>
            <a:off x="8827290" y="3602613"/>
            <a:ext cx="2651947" cy="2308324"/>
          </a:xfrm>
          <a:prstGeom prst="rect">
            <a:avLst/>
          </a:prstGeom>
          <a:noFill/>
        </p:spPr>
        <p:txBody>
          <a:bodyPr wrap="square">
            <a:spAutoFit/>
          </a:bodyPr>
          <a:lstStyle/>
          <a:p>
            <a:pPr marL="800100" lvl="1" indent="-342900">
              <a:buFont typeface="Arial" panose="020B0604020202020204" pitchFamily="34" charset="0"/>
              <a:buChar char="•"/>
            </a:pPr>
            <a:r>
              <a:rPr lang="tr-TR" sz="2400" dirty="0"/>
              <a:t>Leeds,</a:t>
            </a:r>
          </a:p>
          <a:p>
            <a:pPr marL="800100" lvl="1" indent="-342900">
              <a:buFont typeface="Arial" panose="020B0604020202020204" pitchFamily="34" charset="0"/>
              <a:buChar char="•"/>
            </a:pPr>
            <a:r>
              <a:rPr lang="tr-TR" sz="2400" dirty="0"/>
              <a:t>Edinburgh,</a:t>
            </a:r>
          </a:p>
          <a:p>
            <a:pPr marL="800100" lvl="1" indent="-342900">
              <a:buFont typeface="Arial" panose="020B0604020202020204" pitchFamily="34" charset="0"/>
              <a:buChar char="•"/>
            </a:pPr>
            <a:r>
              <a:rPr lang="tr-TR" sz="2400" dirty="0"/>
              <a:t>Oxford,</a:t>
            </a:r>
          </a:p>
          <a:p>
            <a:pPr marL="800100" lvl="1" indent="-342900">
              <a:buFont typeface="Arial" panose="020B0604020202020204" pitchFamily="34" charset="0"/>
              <a:buChar char="•"/>
            </a:pPr>
            <a:r>
              <a:rPr lang="tr-TR" sz="2400" dirty="0"/>
              <a:t>Sheffield,</a:t>
            </a:r>
          </a:p>
          <a:p>
            <a:pPr marL="800100" lvl="1" indent="-342900">
              <a:buFont typeface="Arial" panose="020B0604020202020204" pitchFamily="34" charset="0"/>
              <a:buChar char="•"/>
            </a:pPr>
            <a:r>
              <a:rPr lang="tr-TR" sz="2400" dirty="0" err="1"/>
              <a:t>Swansea</a:t>
            </a:r>
            <a:r>
              <a:rPr lang="tr-TR" sz="2400" dirty="0"/>
              <a:t>,</a:t>
            </a:r>
          </a:p>
          <a:p>
            <a:pPr marL="800100" lvl="1" indent="-342900">
              <a:buFont typeface="Arial" panose="020B0604020202020204" pitchFamily="34" charset="0"/>
              <a:buChar char="•"/>
            </a:pPr>
            <a:r>
              <a:rPr lang="tr-TR" sz="2400" dirty="0"/>
              <a:t>Cardiff.</a:t>
            </a:r>
          </a:p>
        </p:txBody>
      </p:sp>
    </p:spTree>
    <p:extLst>
      <p:ext uri="{BB962C8B-B14F-4D97-AF65-F5344CB8AC3E}">
        <p14:creationId xmlns:p14="http://schemas.microsoft.com/office/powerpoint/2010/main" val="392575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E742B780-0655-4417-8CC3-64AF51BEB41E}"/>
              </a:ext>
            </a:extLst>
          </p:cNvPr>
          <p:cNvSpPr/>
          <p:nvPr/>
        </p:nvSpPr>
        <p:spPr>
          <a:xfrm>
            <a:off x="590843" y="1125415"/>
            <a:ext cx="11113477" cy="5416062"/>
          </a:xfrm>
          <a:prstGeom prst="roundRect">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ysClr val="windowText" lastClr="000000"/>
                </a:solidFill>
              </a:rPr>
              <a:t>Birleşik </a:t>
            </a:r>
            <a:r>
              <a:rPr lang="tr-TR" dirty="0">
                <a:solidFill>
                  <a:sysClr val="windowText" lastClr="000000"/>
                </a:solidFill>
              </a:rPr>
              <a:t>Krallık İhracat &amp; İthalat Raporu, Birleşmiş Milletler Ticaret İstatistikleri Bölümü çatısı altında bulunan «UN </a:t>
            </a:r>
            <a:r>
              <a:rPr lang="tr-TR" dirty="0" err="1">
                <a:solidFill>
                  <a:sysClr val="windowText" lastClr="000000"/>
                </a:solidFill>
              </a:rPr>
              <a:t>Comtrade</a:t>
            </a:r>
            <a:r>
              <a:rPr lang="tr-TR" dirty="0">
                <a:solidFill>
                  <a:sysClr val="windowText" lastClr="000000"/>
                </a:solidFill>
              </a:rPr>
              <a:t> Database» çevrim içi veri tabanında yayınlanan veriler kullanılarak </a:t>
            </a:r>
            <a:r>
              <a:rPr lang="tr-TR" dirty="0" smtClean="0">
                <a:solidFill>
                  <a:sysClr val="windowText" lastClr="000000"/>
                </a:solidFill>
              </a:rPr>
              <a:t>hazırlanmıştır</a:t>
            </a:r>
            <a:r>
              <a:rPr lang="tr-TR" dirty="0">
                <a:solidFill>
                  <a:sysClr val="windowText" lastClr="000000"/>
                </a:solidFill>
              </a:rPr>
              <a:t>. </a:t>
            </a:r>
          </a:p>
          <a:p>
            <a:endParaRPr lang="tr-TR" dirty="0">
              <a:solidFill>
                <a:sysClr val="windowText" lastClr="000000"/>
              </a:solidFill>
            </a:endParaRPr>
          </a:p>
          <a:p>
            <a:r>
              <a:rPr lang="tr-TR" dirty="0">
                <a:solidFill>
                  <a:sysClr val="windowText" lastClr="000000"/>
                </a:solidFill>
              </a:rPr>
              <a:t>2020 yılında Birleşik </a:t>
            </a:r>
            <a:r>
              <a:rPr lang="tr-TR" dirty="0" err="1">
                <a:solidFill>
                  <a:sysClr val="windowText" lastClr="000000"/>
                </a:solidFill>
              </a:rPr>
              <a:t>Krallık’ın</a:t>
            </a:r>
            <a:r>
              <a:rPr lang="tr-TR" dirty="0">
                <a:solidFill>
                  <a:sysClr val="windowText" lastClr="000000"/>
                </a:solidFill>
              </a:rPr>
              <a:t> </a:t>
            </a:r>
            <a:r>
              <a:rPr lang="tr-TR" b="1" i="1" dirty="0">
                <a:solidFill>
                  <a:sysClr val="windowText" lastClr="000000"/>
                </a:solidFill>
              </a:rPr>
              <a:t>toplam</a:t>
            </a:r>
            <a:r>
              <a:rPr lang="tr-TR" dirty="0">
                <a:solidFill>
                  <a:sysClr val="windowText" lastClr="000000"/>
                </a:solidFill>
              </a:rPr>
              <a:t> </a:t>
            </a:r>
            <a:r>
              <a:rPr lang="tr-TR" b="1" i="1" dirty="0">
                <a:solidFill>
                  <a:sysClr val="windowText" lastClr="000000"/>
                </a:solidFill>
              </a:rPr>
              <a:t>ihracatı 399,6 milyar dolar </a:t>
            </a:r>
            <a:r>
              <a:rPr lang="tr-TR" dirty="0">
                <a:solidFill>
                  <a:sysClr val="windowText" lastClr="000000"/>
                </a:solidFill>
              </a:rPr>
              <a:t>düzeyinde olurken </a:t>
            </a:r>
            <a:r>
              <a:rPr lang="tr-TR" b="1" i="1" dirty="0">
                <a:solidFill>
                  <a:sysClr val="windowText" lastClr="000000"/>
                </a:solidFill>
              </a:rPr>
              <a:t>ithalat ise 631,2 milyar dolar </a:t>
            </a:r>
            <a:r>
              <a:rPr lang="tr-TR" dirty="0">
                <a:solidFill>
                  <a:sysClr val="windowText" lastClr="000000"/>
                </a:solidFill>
              </a:rPr>
              <a:t>düzeyinde gerçekleşmiştir. 2020 yılında hem ihracat hem de ithalat rakamları önceki yıla göre düşüş göstermekle birlikte bu durumu ele alırken küresel ölçekte etkileri yaşanan COVID-19 salgınını da göz önünde bulundurmak gerekmektedir. Dünya Bankası verilerine göre Gayri Safi Yurtiçi Hasıla (GDP) sıralamasında 2020 yılında 5. sırada yer alan Birleşik Krallık ekonomisi, küresel ticarette önemli bir aktör olmayı sürdürmektedir. Avrupa Birliği’nden ayrılmasından sonra Türkiye ihracatçısı için daha da cazip bir pazar haline gelen Birleşik Krallık ile Türkiye arasında geçtiğimiz yıl bir Serbest Ticaret Anlaşması imzalanmıştır. Bu anlaşma ile ikili ticaretin gelişmesi ve sorunsuz bir şekilde devam etmesi hedeflenmektedir. </a:t>
            </a:r>
          </a:p>
        </p:txBody>
      </p:sp>
      <p:sp>
        <p:nvSpPr>
          <p:cNvPr id="8" name="TextBox 7">
            <a:extLst>
              <a:ext uri="{FF2B5EF4-FFF2-40B4-BE49-F238E27FC236}">
                <a16:creationId xmlns="" xmlns:a16="http://schemas.microsoft.com/office/drawing/2014/main" id="{F42FFDD1-CAD2-4088-931D-B4D21805C437}"/>
              </a:ext>
            </a:extLst>
          </p:cNvPr>
          <p:cNvSpPr txBox="1"/>
          <p:nvPr/>
        </p:nvSpPr>
        <p:spPr>
          <a:xfrm>
            <a:off x="1" y="112540"/>
            <a:ext cx="12192000" cy="523220"/>
          </a:xfrm>
          <a:prstGeom prst="rect">
            <a:avLst/>
          </a:prstGeom>
          <a:noFill/>
        </p:spPr>
        <p:txBody>
          <a:bodyPr wrap="square" rtlCol="0">
            <a:spAutoFit/>
          </a:bodyPr>
          <a:lstStyle/>
          <a:p>
            <a:r>
              <a:rPr lang="tr-TR" sz="2800" b="1" dirty="0">
                <a:solidFill>
                  <a:sysClr val="windowText" lastClr="000000"/>
                </a:solidFill>
              </a:rPr>
              <a:t>Birleşik Krallık</a:t>
            </a:r>
            <a:r>
              <a:rPr lang="en-US" sz="2800" b="1" dirty="0"/>
              <a:t> </a:t>
            </a:r>
            <a:r>
              <a:rPr lang="en-US" sz="2800" b="1" dirty="0" err="1"/>
              <a:t>İhracat</a:t>
            </a:r>
            <a:r>
              <a:rPr lang="en-US" sz="2800" b="1" dirty="0"/>
              <a:t> &amp; </a:t>
            </a:r>
            <a:r>
              <a:rPr lang="en-US" sz="2800" b="1" dirty="0" err="1"/>
              <a:t>İthalat</a:t>
            </a:r>
            <a:r>
              <a:rPr lang="en-US" sz="2800" b="1" dirty="0"/>
              <a:t> </a:t>
            </a:r>
            <a:r>
              <a:rPr lang="en-US" sz="2800" b="1" dirty="0" err="1"/>
              <a:t>Raporu</a:t>
            </a:r>
            <a:endParaRPr lang="en-US" sz="2800" b="1" dirty="0"/>
          </a:p>
        </p:txBody>
      </p:sp>
    </p:spTree>
    <p:extLst>
      <p:ext uri="{BB962C8B-B14F-4D97-AF65-F5344CB8AC3E}">
        <p14:creationId xmlns:p14="http://schemas.microsoft.com/office/powerpoint/2010/main" val="5598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E742B780-0655-4417-8CC3-64AF51BEB41E}"/>
              </a:ext>
            </a:extLst>
          </p:cNvPr>
          <p:cNvSpPr/>
          <p:nvPr/>
        </p:nvSpPr>
        <p:spPr>
          <a:xfrm>
            <a:off x="590843" y="1125415"/>
            <a:ext cx="11113477" cy="5416062"/>
          </a:xfrm>
          <a:prstGeom prst="roundRect">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ysClr val="windowText" lastClr="000000"/>
                </a:solidFill>
              </a:rPr>
              <a:t>2020 yılında Birleşik Krallık tarafından en çok ihracatı gerçekleştirilen ürün grupları arasında «altın», «ham petrol», «uçak ve helikopterlerin aksam ve parçaları», «</a:t>
            </a:r>
            <a:r>
              <a:rPr lang="tr-TR" dirty="0" err="1">
                <a:solidFill>
                  <a:sysClr val="windowText" lastClr="000000"/>
                </a:solidFill>
              </a:rPr>
              <a:t>turbojetler</a:t>
            </a:r>
            <a:r>
              <a:rPr lang="tr-TR" dirty="0">
                <a:solidFill>
                  <a:sysClr val="windowText" lastClr="000000"/>
                </a:solidFill>
              </a:rPr>
              <a:t>», «otomobil ve motorlu araçlar» ve «viski türü alkollü içecekler» ön plana çıkarken, ithalat tarafında ise «altın», «ham petrol», «ilaç», «otomobil ve motorlu taşıtlar» ve «elektronik ürünler» ilk sıralarda yer almıştır.</a:t>
            </a:r>
          </a:p>
          <a:p>
            <a:endParaRPr lang="tr-TR" dirty="0">
              <a:solidFill>
                <a:sysClr val="windowText" lastClr="000000"/>
              </a:solidFill>
            </a:endParaRPr>
          </a:p>
          <a:p>
            <a:r>
              <a:rPr lang="tr-TR" dirty="0">
                <a:solidFill>
                  <a:sysClr val="windowText" lastClr="000000"/>
                </a:solidFill>
              </a:rPr>
              <a:t>Geçtiğimiz yılın ihracat rakamlarına bakıldığında, Birleşik </a:t>
            </a:r>
            <a:r>
              <a:rPr lang="tr-TR" dirty="0" err="1">
                <a:solidFill>
                  <a:sysClr val="windowText" lastClr="000000"/>
                </a:solidFill>
              </a:rPr>
              <a:t>Krallık’ın</a:t>
            </a:r>
            <a:r>
              <a:rPr lang="tr-TR" dirty="0">
                <a:solidFill>
                  <a:sysClr val="windowText" lastClr="000000"/>
                </a:solidFill>
              </a:rPr>
              <a:t> en çok ihracat gerçekleştirdiği ilk 3 ülke </a:t>
            </a:r>
            <a:r>
              <a:rPr lang="tr-TR" b="1" dirty="0">
                <a:solidFill>
                  <a:sysClr val="windowText" lastClr="000000"/>
                </a:solidFill>
              </a:rPr>
              <a:t>ABD</a:t>
            </a:r>
            <a:r>
              <a:rPr lang="tr-TR" dirty="0">
                <a:solidFill>
                  <a:sysClr val="windowText" lastClr="000000"/>
                </a:solidFill>
              </a:rPr>
              <a:t>, </a:t>
            </a:r>
            <a:r>
              <a:rPr lang="tr-TR" b="1" dirty="0">
                <a:solidFill>
                  <a:sysClr val="windowText" lastClr="000000"/>
                </a:solidFill>
              </a:rPr>
              <a:t>Almanya </a:t>
            </a:r>
            <a:r>
              <a:rPr lang="tr-TR" dirty="0">
                <a:solidFill>
                  <a:sysClr val="windowText" lastClr="000000"/>
                </a:solidFill>
              </a:rPr>
              <a:t>ve </a:t>
            </a:r>
            <a:r>
              <a:rPr lang="tr-TR" b="1" dirty="0">
                <a:solidFill>
                  <a:sysClr val="windowText" lastClr="000000"/>
                </a:solidFill>
              </a:rPr>
              <a:t>İrlanda </a:t>
            </a:r>
            <a:r>
              <a:rPr lang="tr-TR" dirty="0">
                <a:solidFill>
                  <a:sysClr val="windowText" lastClr="000000"/>
                </a:solidFill>
              </a:rPr>
              <a:t>olurken, en çok ithalat gerçekleştirilen ilk 3 ülke ise sırasıyla</a:t>
            </a:r>
            <a:r>
              <a:rPr lang="tr-TR" b="1" dirty="0">
                <a:solidFill>
                  <a:sysClr val="windowText" lastClr="000000"/>
                </a:solidFill>
              </a:rPr>
              <a:t> Çin, Almanya</a:t>
            </a:r>
            <a:r>
              <a:rPr lang="tr-TR" dirty="0">
                <a:solidFill>
                  <a:sysClr val="windowText" lastClr="000000"/>
                </a:solidFill>
              </a:rPr>
              <a:t> ve</a:t>
            </a:r>
            <a:r>
              <a:rPr lang="tr-TR" b="1" dirty="0">
                <a:solidFill>
                  <a:sysClr val="windowText" lastClr="000000"/>
                </a:solidFill>
              </a:rPr>
              <a:t> ABD </a:t>
            </a:r>
            <a:r>
              <a:rPr lang="tr-TR" dirty="0">
                <a:solidFill>
                  <a:sysClr val="windowText" lastClr="000000"/>
                </a:solidFill>
              </a:rPr>
              <a:t>olmuştur. Birleşik </a:t>
            </a:r>
            <a:r>
              <a:rPr lang="tr-TR" dirty="0" err="1">
                <a:solidFill>
                  <a:sysClr val="windowText" lastClr="000000"/>
                </a:solidFill>
              </a:rPr>
              <a:t>Krallık’ın</a:t>
            </a:r>
            <a:r>
              <a:rPr lang="tr-TR" dirty="0">
                <a:solidFill>
                  <a:sysClr val="windowText" lastClr="000000"/>
                </a:solidFill>
              </a:rPr>
              <a:t> 2020 yılı Türkiye ihracatı 6,3 milyar dolar olurken, ithalatı ise 11,4 milyar dolar düzeyindedir. </a:t>
            </a:r>
          </a:p>
        </p:txBody>
      </p:sp>
      <p:sp>
        <p:nvSpPr>
          <p:cNvPr id="8" name="TextBox 7">
            <a:extLst>
              <a:ext uri="{FF2B5EF4-FFF2-40B4-BE49-F238E27FC236}">
                <a16:creationId xmlns="" xmlns:a16="http://schemas.microsoft.com/office/drawing/2014/main" id="{F42FFDD1-CAD2-4088-931D-B4D21805C437}"/>
              </a:ext>
            </a:extLst>
          </p:cNvPr>
          <p:cNvSpPr txBox="1"/>
          <p:nvPr/>
        </p:nvSpPr>
        <p:spPr>
          <a:xfrm>
            <a:off x="1" y="112540"/>
            <a:ext cx="12192000" cy="523220"/>
          </a:xfrm>
          <a:prstGeom prst="rect">
            <a:avLst/>
          </a:prstGeom>
          <a:noFill/>
        </p:spPr>
        <p:txBody>
          <a:bodyPr wrap="square" rtlCol="0">
            <a:spAutoFit/>
          </a:bodyPr>
          <a:lstStyle/>
          <a:p>
            <a:r>
              <a:rPr lang="tr-TR" sz="2800" b="1" dirty="0">
                <a:solidFill>
                  <a:sysClr val="windowText" lastClr="000000"/>
                </a:solidFill>
              </a:rPr>
              <a:t>Birleşik Krallık</a:t>
            </a:r>
            <a:r>
              <a:rPr lang="en-US" sz="2800" b="1" dirty="0"/>
              <a:t> </a:t>
            </a:r>
            <a:r>
              <a:rPr lang="en-US" sz="2800" b="1" dirty="0" err="1"/>
              <a:t>İhracat</a:t>
            </a:r>
            <a:r>
              <a:rPr lang="en-US" sz="2800" b="1" dirty="0"/>
              <a:t> &amp; </a:t>
            </a:r>
            <a:r>
              <a:rPr lang="en-US" sz="2800" b="1" dirty="0" err="1"/>
              <a:t>İthalat</a:t>
            </a:r>
            <a:r>
              <a:rPr lang="en-US" sz="2800" b="1" dirty="0"/>
              <a:t> </a:t>
            </a:r>
            <a:r>
              <a:rPr lang="en-US" sz="2800" b="1" dirty="0" err="1"/>
              <a:t>Raporu</a:t>
            </a:r>
            <a:endParaRPr lang="en-US" sz="2800" b="1" dirty="0"/>
          </a:p>
        </p:txBody>
      </p:sp>
    </p:spTree>
    <p:extLst>
      <p:ext uri="{BB962C8B-B14F-4D97-AF65-F5344CB8AC3E}">
        <p14:creationId xmlns:p14="http://schemas.microsoft.com/office/powerpoint/2010/main" val="370703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descr="A close up of a logo&#10;&#10;Description automatically generated">
            <a:extLst>
              <a:ext uri="{FF2B5EF4-FFF2-40B4-BE49-F238E27FC236}">
                <a16:creationId xmlns="" xmlns:a16="http://schemas.microsoft.com/office/drawing/2014/main" id="{F1541400-C432-4C97-99B6-F12DCA2EF7A8}"/>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Cutout/>
                    </a14:imgEffect>
                  </a14:imgLayer>
                </a14:imgProps>
              </a:ext>
            </a:extLst>
          </a:blip>
          <a:srcRect r="1" b="36"/>
          <a:stretch/>
        </p:blipFill>
        <p:spPr>
          <a:xfrm>
            <a:off x="-4243" y="10"/>
            <a:ext cx="12196243" cy="6857990"/>
          </a:xfrm>
          <a:prstGeom prst="rect">
            <a:avLst/>
          </a:prstGeom>
        </p:spPr>
      </p:pic>
      <p:sp>
        <p:nvSpPr>
          <p:cNvPr id="24" name="Rectangle 23">
            <a:extLst>
              <a:ext uri="{FF2B5EF4-FFF2-40B4-BE49-F238E27FC236}">
                <a16:creationId xmlns="" xmlns:a16="http://schemas.microsoft.com/office/drawing/2014/main"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Freeform: Shape 25">
            <a:extLst>
              <a:ext uri="{FF2B5EF4-FFF2-40B4-BE49-F238E27FC236}">
                <a16:creationId xmlns="" xmlns:a16="http://schemas.microsoft.com/office/drawing/2014/main" id="{A77100AA-BF68-4139-8224-79EA1F9164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 name="Rectangle 31">
            <a:extLst>
              <a:ext uri="{FF2B5EF4-FFF2-40B4-BE49-F238E27FC236}">
                <a16:creationId xmlns="" xmlns:a16="http://schemas.microsoft.com/office/drawing/2014/main" id="{5610F363-89D0-4CFB-9F17-E844757B675B}"/>
              </a:ext>
            </a:extLst>
          </p:cNvPr>
          <p:cNvSpPr/>
          <p:nvPr/>
        </p:nvSpPr>
        <p:spPr>
          <a:xfrm>
            <a:off x="-4243" y="4833194"/>
            <a:ext cx="6573855" cy="174841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E792A46F-0EBE-4722-870A-EBEF93BEF9C3}"/>
              </a:ext>
            </a:extLst>
          </p:cNvPr>
          <p:cNvSpPr txBox="1"/>
          <p:nvPr/>
        </p:nvSpPr>
        <p:spPr>
          <a:xfrm>
            <a:off x="0" y="5168794"/>
            <a:ext cx="6573855" cy="1077218"/>
          </a:xfrm>
          <a:prstGeom prst="rect">
            <a:avLst/>
          </a:prstGeom>
          <a:noFill/>
          <a:effectLst>
            <a:outerShdw blurRad="50800" dist="38100" algn="l" rotWithShape="0">
              <a:prstClr val="black">
                <a:alpha val="40000"/>
              </a:prstClr>
            </a:outerShdw>
          </a:effectLst>
        </p:spPr>
        <p:txBody>
          <a:bodyPr wrap="square">
            <a:spAutoFit/>
          </a:bodyPr>
          <a:lstStyle/>
          <a:p>
            <a:pPr algn="ctr"/>
            <a:r>
              <a:rPr lang="tr-TR" sz="3200" b="1" dirty="0"/>
              <a:t>Birleşik Krallık</a:t>
            </a:r>
            <a:r>
              <a:rPr lang="tr-TR" sz="3200" b="1" dirty="0">
                <a:effectLst>
                  <a:outerShdw blurRad="38100" dist="38100" dir="2700000" algn="tl">
                    <a:srgbClr val="000000">
                      <a:alpha val="43137"/>
                    </a:srgbClr>
                  </a:outerShdw>
                </a:effectLst>
              </a:rPr>
              <a:t> İhracatı</a:t>
            </a:r>
          </a:p>
          <a:p>
            <a:pPr algn="ctr"/>
            <a:r>
              <a:rPr lang="tr-TR" sz="3200" b="1" dirty="0">
                <a:effectLst>
                  <a:outerShdw blurRad="38100" dist="38100" dir="2700000" algn="tl">
                    <a:srgbClr val="000000">
                      <a:alpha val="43137"/>
                    </a:srgbClr>
                  </a:outerShdw>
                </a:effectLst>
              </a:rPr>
              <a:t>- 2020 Yılı -</a:t>
            </a:r>
          </a:p>
        </p:txBody>
      </p:sp>
      <p:pic>
        <p:nvPicPr>
          <p:cNvPr id="20" name="Picture 19" descr="Shape&#10;&#10;Description automatically generated with low confidence">
            <a:extLst>
              <a:ext uri="{FF2B5EF4-FFF2-40B4-BE49-F238E27FC236}">
                <a16:creationId xmlns="" xmlns:a16="http://schemas.microsoft.com/office/drawing/2014/main" id="{099DC418-4501-431E-9EDA-7EAF90DE6E64}"/>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01959" y="1553957"/>
            <a:ext cx="2502258" cy="2502258"/>
          </a:xfrm>
          <a:prstGeom prst="rect">
            <a:avLst/>
          </a:prstGeom>
          <a:ln>
            <a:noFill/>
          </a:ln>
          <a:effectLst>
            <a:outerShdw blurRad="292100" dist="139700" dir="2700000" algn="tl" rotWithShape="0">
              <a:srgbClr val="333333">
                <a:alpha val="65000"/>
              </a:srgbClr>
            </a:outerShdw>
          </a:effectLst>
        </p:spPr>
      </p:pic>
      <p:pic>
        <p:nvPicPr>
          <p:cNvPr id="14" name="Picture 13" descr="Logo, company name&#10;&#10;Description automatically generated">
            <a:extLst>
              <a:ext uri="{FF2B5EF4-FFF2-40B4-BE49-F238E27FC236}">
                <a16:creationId xmlns="" xmlns:a16="http://schemas.microsoft.com/office/drawing/2014/main" id="{4FB5E49F-5256-4743-BB15-0E555AE9D1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7675" y="2429500"/>
            <a:ext cx="4006145" cy="2003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98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4CCF8F96-A6A2-4E8B-B909-59C46F56B546}"/>
              </a:ext>
            </a:extLst>
          </p:cNvPr>
          <p:cNvSpPr txBox="1"/>
          <p:nvPr/>
        </p:nvSpPr>
        <p:spPr>
          <a:xfrm>
            <a:off x="1" y="112540"/>
            <a:ext cx="12192000" cy="769441"/>
          </a:xfrm>
          <a:prstGeom prst="rect">
            <a:avLst/>
          </a:prstGeom>
          <a:noFill/>
        </p:spPr>
        <p:txBody>
          <a:bodyPr wrap="square" rtlCol="0">
            <a:spAutoFit/>
          </a:bodyPr>
          <a:lstStyle/>
          <a:p>
            <a:r>
              <a:rPr lang="tr-TR" sz="2400" b="1" dirty="0">
                <a:solidFill>
                  <a:sysClr val="windowText" lastClr="000000"/>
                </a:solidFill>
              </a:rPr>
              <a:t>Son 5 Yılda Birleşik Krallık İhracatı</a:t>
            </a:r>
          </a:p>
          <a:p>
            <a:r>
              <a:rPr lang="tr-TR" sz="2000" b="1" i="1" dirty="0">
                <a:solidFill>
                  <a:sysClr val="windowText" lastClr="000000"/>
                </a:solidFill>
              </a:rPr>
              <a:t>Yıllara Göre Toplam İhracat Düzeyi</a:t>
            </a:r>
          </a:p>
        </p:txBody>
      </p:sp>
      <p:graphicFrame>
        <p:nvGraphicFramePr>
          <p:cNvPr id="4" name="Chart 3">
            <a:extLst>
              <a:ext uri="{FF2B5EF4-FFF2-40B4-BE49-F238E27FC236}">
                <a16:creationId xmlns="" xmlns:a16="http://schemas.microsoft.com/office/drawing/2014/main" id="{25B7740F-E853-47BA-B806-8A2D8A14958A}"/>
              </a:ext>
            </a:extLst>
          </p:cNvPr>
          <p:cNvGraphicFramePr/>
          <p:nvPr>
            <p:extLst>
              <p:ext uri="{D42A27DB-BD31-4B8C-83A1-F6EECF244321}">
                <p14:modId xmlns:p14="http://schemas.microsoft.com/office/powerpoint/2010/main" val="1308383335"/>
              </p:ext>
            </p:extLst>
          </p:nvPr>
        </p:nvGraphicFramePr>
        <p:xfrm>
          <a:off x="647114" y="1350498"/>
          <a:ext cx="10972800" cy="51487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 xmlns:a16="http://schemas.microsoft.com/office/drawing/2014/main" id="{0A83544A-4EDC-4D48-AEA6-493B907A6EC2}"/>
              </a:ext>
            </a:extLst>
          </p:cNvPr>
          <p:cNvSpPr txBox="1"/>
          <p:nvPr/>
        </p:nvSpPr>
        <p:spPr>
          <a:xfrm>
            <a:off x="604913" y="6569611"/>
            <a:ext cx="2190343" cy="276999"/>
          </a:xfrm>
          <a:prstGeom prst="rect">
            <a:avLst/>
          </a:prstGeom>
          <a:noFill/>
        </p:spPr>
        <p:txBody>
          <a:bodyPr wrap="none" rtlCol="0">
            <a:spAutoFit/>
          </a:bodyPr>
          <a:lstStyle/>
          <a:p>
            <a:r>
              <a:rPr lang="tr-TR" sz="1200" b="1" dirty="0"/>
              <a:t>Kaynak:</a:t>
            </a:r>
            <a:r>
              <a:rPr lang="tr-TR" sz="1200" dirty="0"/>
              <a:t> UN </a:t>
            </a:r>
            <a:r>
              <a:rPr lang="tr-TR" sz="1200" dirty="0" err="1"/>
              <a:t>Comtrade</a:t>
            </a:r>
            <a:r>
              <a:rPr lang="tr-TR" sz="1200" dirty="0"/>
              <a:t> Database</a:t>
            </a:r>
            <a:endParaRPr lang="en-US" sz="1200" dirty="0"/>
          </a:p>
        </p:txBody>
      </p:sp>
      <p:pic>
        <p:nvPicPr>
          <p:cNvPr id="7" name="Picture 6" descr="Shape&#10;&#10;Description automatically generated with low confidence">
            <a:extLst>
              <a:ext uri="{FF2B5EF4-FFF2-40B4-BE49-F238E27FC236}">
                <a16:creationId xmlns="" xmlns:a16="http://schemas.microsoft.com/office/drawing/2014/main" id="{B2D5FA09-6AA9-45C9-BDD7-6ECCBA4FF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166" y="101443"/>
            <a:ext cx="964729" cy="964729"/>
          </a:xfrm>
          <a:prstGeom prst="rect">
            <a:avLst/>
          </a:prstGeom>
        </p:spPr>
      </p:pic>
    </p:spTree>
    <p:extLst>
      <p:ext uri="{BB962C8B-B14F-4D97-AF65-F5344CB8AC3E}">
        <p14:creationId xmlns:p14="http://schemas.microsoft.com/office/powerpoint/2010/main" val="305331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 xmlns:a16="http://schemas.microsoft.com/office/drawing/2014/main" id="{0023BD4F-42DE-4A31-A259-77252792701D}"/>
              </a:ext>
            </a:extLst>
          </p:cNvPr>
          <p:cNvGraphicFramePr/>
          <p:nvPr>
            <p:extLst>
              <p:ext uri="{D42A27DB-BD31-4B8C-83A1-F6EECF244321}">
                <p14:modId xmlns:p14="http://schemas.microsoft.com/office/powerpoint/2010/main" val="3134312594"/>
              </p:ext>
            </p:extLst>
          </p:nvPr>
        </p:nvGraphicFramePr>
        <p:xfrm>
          <a:off x="647113" y="1350497"/>
          <a:ext cx="10972800" cy="51487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D5F18424-6E4D-4069-A863-BB1931D94303}"/>
              </a:ext>
            </a:extLst>
          </p:cNvPr>
          <p:cNvSpPr txBox="1"/>
          <p:nvPr/>
        </p:nvSpPr>
        <p:spPr>
          <a:xfrm>
            <a:off x="1" y="112540"/>
            <a:ext cx="12192000" cy="769441"/>
          </a:xfrm>
          <a:prstGeom prst="rect">
            <a:avLst/>
          </a:prstGeom>
          <a:noFill/>
        </p:spPr>
        <p:txBody>
          <a:bodyPr wrap="square" rtlCol="0">
            <a:spAutoFit/>
          </a:bodyPr>
          <a:lstStyle/>
          <a:p>
            <a:r>
              <a:rPr lang="tr-TR" sz="2400" b="1" dirty="0">
                <a:solidFill>
                  <a:sysClr val="windowText" lastClr="000000"/>
                </a:solidFill>
              </a:rPr>
              <a:t>2020 Yılı Birleşik Krallık İhracatı</a:t>
            </a:r>
          </a:p>
          <a:p>
            <a:r>
              <a:rPr lang="tr-TR" sz="2000" b="1" i="1" dirty="0">
                <a:solidFill>
                  <a:sysClr val="windowText" lastClr="000000"/>
                </a:solidFill>
              </a:rPr>
              <a:t>Ülkelere Göre Toplam İhracat Düzeyi</a:t>
            </a:r>
          </a:p>
        </p:txBody>
      </p:sp>
      <p:sp>
        <p:nvSpPr>
          <p:cNvPr id="13" name="TextBox 12">
            <a:extLst>
              <a:ext uri="{FF2B5EF4-FFF2-40B4-BE49-F238E27FC236}">
                <a16:creationId xmlns="" xmlns:a16="http://schemas.microsoft.com/office/drawing/2014/main" id="{FD7BD61B-47B2-49E9-BFE8-D1DDB5A80431}"/>
              </a:ext>
            </a:extLst>
          </p:cNvPr>
          <p:cNvSpPr txBox="1"/>
          <p:nvPr/>
        </p:nvSpPr>
        <p:spPr>
          <a:xfrm>
            <a:off x="604913" y="6569611"/>
            <a:ext cx="2190343" cy="276999"/>
          </a:xfrm>
          <a:prstGeom prst="rect">
            <a:avLst/>
          </a:prstGeom>
          <a:noFill/>
        </p:spPr>
        <p:txBody>
          <a:bodyPr wrap="none" rtlCol="0">
            <a:spAutoFit/>
          </a:bodyPr>
          <a:lstStyle/>
          <a:p>
            <a:r>
              <a:rPr lang="tr-TR" sz="1200" b="1" dirty="0"/>
              <a:t>Kaynak:</a:t>
            </a:r>
            <a:r>
              <a:rPr lang="tr-TR" sz="1200" dirty="0"/>
              <a:t> UN </a:t>
            </a:r>
            <a:r>
              <a:rPr lang="tr-TR" sz="1200" dirty="0" err="1"/>
              <a:t>Comtrade</a:t>
            </a:r>
            <a:r>
              <a:rPr lang="tr-TR" sz="1200" dirty="0"/>
              <a:t> Database</a:t>
            </a:r>
            <a:endParaRPr lang="en-US" sz="1200" dirty="0"/>
          </a:p>
        </p:txBody>
      </p:sp>
      <p:pic>
        <p:nvPicPr>
          <p:cNvPr id="6" name="Picture 5" descr="Shape&#10;&#10;Description automatically generated with low confidence">
            <a:extLst>
              <a:ext uri="{FF2B5EF4-FFF2-40B4-BE49-F238E27FC236}">
                <a16:creationId xmlns="" xmlns:a16="http://schemas.microsoft.com/office/drawing/2014/main" id="{9D180E6B-4B6F-4481-8726-E245CA542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2166" y="101443"/>
            <a:ext cx="964729" cy="964729"/>
          </a:xfrm>
          <a:prstGeom prst="rect">
            <a:avLst/>
          </a:prstGeom>
        </p:spPr>
      </p:pic>
    </p:spTree>
    <p:extLst>
      <p:ext uri="{BB962C8B-B14F-4D97-AF65-F5344CB8AC3E}">
        <p14:creationId xmlns:p14="http://schemas.microsoft.com/office/powerpoint/2010/main" val="316747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5F18424-6E4D-4069-A863-BB1931D94303}"/>
              </a:ext>
            </a:extLst>
          </p:cNvPr>
          <p:cNvSpPr txBox="1"/>
          <p:nvPr/>
        </p:nvSpPr>
        <p:spPr>
          <a:xfrm>
            <a:off x="1" y="112540"/>
            <a:ext cx="12192000" cy="769441"/>
          </a:xfrm>
          <a:prstGeom prst="rect">
            <a:avLst/>
          </a:prstGeom>
          <a:noFill/>
        </p:spPr>
        <p:txBody>
          <a:bodyPr wrap="square" rtlCol="0">
            <a:spAutoFit/>
          </a:bodyPr>
          <a:lstStyle/>
          <a:p>
            <a:r>
              <a:rPr lang="tr-TR" sz="2400" b="1" dirty="0">
                <a:solidFill>
                  <a:sysClr val="windowText" lastClr="000000"/>
                </a:solidFill>
              </a:rPr>
              <a:t>2020 Yılı Birleşik Krallık İhracatı</a:t>
            </a:r>
          </a:p>
          <a:p>
            <a:r>
              <a:rPr lang="tr-TR" sz="2000" b="1" i="1" dirty="0">
                <a:solidFill>
                  <a:sysClr val="windowText" lastClr="000000"/>
                </a:solidFill>
              </a:rPr>
              <a:t>Ürün Gruplarına Göre Toplam İhracat Düzeyi</a:t>
            </a:r>
          </a:p>
        </p:txBody>
      </p:sp>
      <p:sp>
        <p:nvSpPr>
          <p:cNvPr id="13" name="TextBox 12">
            <a:extLst>
              <a:ext uri="{FF2B5EF4-FFF2-40B4-BE49-F238E27FC236}">
                <a16:creationId xmlns="" xmlns:a16="http://schemas.microsoft.com/office/drawing/2014/main" id="{FD7BD61B-47B2-49E9-BFE8-D1DDB5A80431}"/>
              </a:ext>
            </a:extLst>
          </p:cNvPr>
          <p:cNvSpPr txBox="1"/>
          <p:nvPr/>
        </p:nvSpPr>
        <p:spPr>
          <a:xfrm>
            <a:off x="604913" y="6569611"/>
            <a:ext cx="2190343" cy="276999"/>
          </a:xfrm>
          <a:prstGeom prst="rect">
            <a:avLst/>
          </a:prstGeom>
          <a:noFill/>
        </p:spPr>
        <p:txBody>
          <a:bodyPr wrap="none" rtlCol="0">
            <a:spAutoFit/>
          </a:bodyPr>
          <a:lstStyle/>
          <a:p>
            <a:r>
              <a:rPr lang="tr-TR" sz="1200" b="1" dirty="0"/>
              <a:t>Kaynak:</a:t>
            </a:r>
            <a:r>
              <a:rPr lang="tr-TR" sz="1200" dirty="0"/>
              <a:t> UN </a:t>
            </a:r>
            <a:r>
              <a:rPr lang="tr-TR" sz="1200" dirty="0" err="1"/>
              <a:t>Comtrade</a:t>
            </a:r>
            <a:r>
              <a:rPr lang="tr-TR" sz="1200" dirty="0"/>
              <a:t> Database</a:t>
            </a:r>
            <a:endParaRPr lang="en-US" sz="1200" dirty="0"/>
          </a:p>
        </p:txBody>
      </p:sp>
      <p:graphicFrame>
        <p:nvGraphicFramePr>
          <p:cNvPr id="20" name="Table 20">
            <a:extLst>
              <a:ext uri="{FF2B5EF4-FFF2-40B4-BE49-F238E27FC236}">
                <a16:creationId xmlns="" xmlns:a16="http://schemas.microsoft.com/office/drawing/2014/main" id="{C1D2C33B-041E-49D8-ABB6-B11E1F72B0AC}"/>
              </a:ext>
            </a:extLst>
          </p:cNvPr>
          <p:cNvGraphicFramePr>
            <a:graphicFrameLocks noGrp="1"/>
          </p:cNvGraphicFramePr>
          <p:nvPr>
            <p:extLst>
              <p:ext uri="{D42A27DB-BD31-4B8C-83A1-F6EECF244321}">
                <p14:modId xmlns:p14="http://schemas.microsoft.com/office/powerpoint/2010/main" val="2762076940"/>
              </p:ext>
            </p:extLst>
          </p:nvPr>
        </p:nvGraphicFramePr>
        <p:xfrm>
          <a:off x="126609" y="1183694"/>
          <a:ext cx="11938781" cy="5402595"/>
        </p:xfrm>
        <a:graphic>
          <a:graphicData uri="http://schemas.openxmlformats.org/drawingml/2006/table">
            <a:tbl>
              <a:tblPr firstRow="1" bandRow="1">
                <a:effectLst>
                  <a:outerShdw blurRad="50800" dist="38100" dir="5400000" algn="t" rotWithShape="0">
                    <a:prstClr val="black">
                      <a:alpha val="40000"/>
                    </a:prstClr>
                  </a:outerShdw>
                </a:effectLst>
                <a:tableStyleId>{6E25E649-3F16-4E02-A733-19D2CDBF48F0}</a:tableStyleId>
              </a:tblPr>
              <a:tblGrid>
                <a:gridCol w="1308296">
                  <a:extLst>
                    <a:ext uri="{9D8B030D-6E8A-4147-A177-3AD203B41FA5}">
                      <a16:colId xmlns="" xmlns:a16="http://schemas.microsoft.com/office/drawing/2014/main" val="2074090176"/>
                    </a:ext>
                  </a:extLst>
                </a:gridCol>
                <a:gridCol w="8707901">
                  <a:extLst>
                    <a:ext uri="{9D8B030D-6E8A-4147-A177-3AD203B41FA5}">
                      <a16:colId xmlns="" xmlns:a16="http://schemas.microsoft.com/office/drawing/2014/main" val="3953484660"/>
                    </a:ext>
                  </a:extLst>
                </a:gridCol>
                <a:gridCol w="1922584">
                  <a:extLst>
                    <a:ext uri="{9D8B030D-6E8A-4147-A177-3AD203B41FA5}">
                      <a16:colId xmlns="" xmlns:a16="http://schemas.microsoft.com/office/drawing/2014/main" val="4016010861"/>
                    </a:ext>
                  </a:extLst>
                </a:gridCol>
              </a:tblGrid>
              <a:tr h="574593">
                <a:tc>
                  <a:txBody>
                    <a:bodyPr/>
                    <a:lstStyle/>
                    <a:p>
                      <a:pPr algn="ctr"/>
                      <a:r>
                        <a:rPr lang="en-US" dirty="0" err="1">
                          <a:effectLst>
                            <a:outerShdw blurRad="38100" dist="38100" dir="2700000" algn="tl">
                              <a:srgbClr val="000000">
                                <a:alpha val="43137"/>
                              </a:srgbClr>
                            </a:outerShdw>
                          </a:effectLst>
                        </a:rPr>
                        <a:t>Ürün</a:t>
                      </a:r>
                      <a:r>
                        <a:rPr lang="en-US" dirty="0">
                          <a:effectLst>
                            <a:outerShdw blurRad="38100" dist="38100" dir="2700000" algn="tl">
                              <a:srgbClr val="000000">
                                <a:alpha val="43137"/>
                              </a:srgbClr>
                            </a:outerShdw>
                          </a:effectLst>
                        </a:rPr>
                        <a:t> Kodu </a:t>
                      </a:r>
                    </a:p>
                    <a:p>
                      <a:pPr algn="ctr"/>
                      <a:r>
                        <a:rPr lang="en-US" sz="1400" dirty="0">
                          <a:effectLst>
                            <a:outerShdw blurRad="38100" dist="38100" dir="2700000" algn="tl">
                              <a:srgbClr val="000000">
                                <a:alpha val="43137"/>
                              </a:srgbClr>
                            </a:outerShdw>
                          </a:effectLst>
                        </a:rPr>
                        <a:t>(HS Kodu)</a:t>
                      </a:r>
                    </a:p>
                  </a:txBody>
                  <a:tcPr anchor="ctr">
                    <a:solidFill>
                      <a:srgbClr val="012169"/>
                    </a:solidFill>
                  </a:tcPr>
                </a:tc>
                <a:tc>
                  <a:txBody>
                    <a:bodyPr/>
                    <a:lstStyle/>
                    <a:p>
                      <a:pPr algn="ctr"/>
                      <a:r>
                        <a:rPr lang="en-US" dirty="0" err="1">
                          <a:effectLst>
                            <a:outerShdw blurRad="38100" dist="38100" dir="2700000" algn="tl">
                              <a:srgbClr val="000000">
                                <a:alpha val="43137"/>
                              </a:srgbClr>
                            </a:outerShdw>
                          </a:effectLst>
                        </a:rPr>
                        <a:t>Ürün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Grubu</a:t>
                      </a:r>
                      <a:endParaRPr lang="en-US" dirty="0">
                        <a:effectLst>
                          <a:outerShdw blurRad="38100" dist="38100" dir="2700000" algn="tl">
                            <a:srgbClr val="000000">
                              <a:alpha val="43137"/>
                            </a:srgbClr>
                          </a:outerShdw>
                        </a:effectLst>
                      </a:endParaRPr>
                    </a:p>
                  </a:txBody>
                  <a:tcPr anchor="ctr">
                    <a:solidFill>
                      <a:srgbClr val="012169"/>
                    </a:solidFill>
                  </a:tcPr>
                </a:tc>
                <a:tc>
                  <a:txBody>
                    <a:bodyPr/>
                    <a:lstStyle/>
                    <a:p>
                      <a:pPr algn="ctr"/>
                      <a:r>
                        <a:rPr lang="en-US" dirty="0" err="1">
                          <a:effectLst>
                            <a:outerShdw blurRad="38100" dist="38100" dir="2700000" algn="tl">
                              <a:srgbClr val="000000">
                                <a:alpha val="43137"/>
                              </a:srgbClr>
                            </a:outerShdw>
                          </a:effectLst>
                        </a:rPr>
                        <a:t>Toplam</a:t>
                      </a:r>
                      <a:r>
                        <a:rPr lang="en-US" dirty="0">
                          <a:effectLst>
                            <a:outerShdw blurRad="38100" dist="38100" dir="2700000" algn="tl">
                              <a:srgbClr val="000000">
                                <a:alpha val="43137"/>
                              </a:srgbClr>
                            </a:outerShdw>
                          </a:effectLst>
                        </a:rPr>
                        <a:t> </a:t>
                      </a:r>
                      <a:r>
                        <a:rPr lang="tr-TR" dirty="0">
                          <a:effectLst>
                            <a:outerShdw blurRad="38100" dist="38100" dir="2700000" algn="tl">
                              <a:srgbClr val="000000">
                                <a:alpha val="43137"/>
                              </a:srgbClr>
                            </a:outerShdw>
                          </a:effectLst>
                        </a:rPr>
                        <a:t>İhracat</a:t>
                      </a:r>
                      <a:endParaRPr lang="en-US" dirty="0">
                        <a:effectLst>
                          <a:outerShdw blurRad="38100" dist="38100" dir="2700000" algn="tl">
                            <a:srgbClr val="000000">
                              <a:alpha val="43137"/>
                            </a:srgbClr>
                          </a:outerShdw>
                        </a:effectLst>
                      </a:endParaRPr>
                    </a:p>
                  </a:txBody>
                  <a:tcPr anchor="ctr">
                    <a:solidFill>
                      <a:srgbClr val="012169"/>
                    </a:solidFill>
                  </a:tcPr>
                </a:tc>
                <a:extLst>
                  <a:ext uri="{0D108BD9-81ED-4DB2-BD59-A6C34878D82A}">
                    <a16:rowId xmlns="" xmlns:a16="http://schemas.microsoft.com/office/drawing/2014/main" val="718493278"/>
                  </a:ext>
                </a:extLst>
              </a:tr>
              <a:tr h="46016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710813</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Altın</a:t>
                      </a:r>
                      <a:r>
                        <a:rPr lang="en-US" sz="1400" b="1" i="0" u="none" strike="noStrike" kern="1200" dirty="0">
                          <a:solidFill>
                            <a:srgbClr val="000000"/>
                          </a:solidFill>
                          <a:effectLst/>
                          <a:latin typeface="+mn-lt"/>
                          <a:ea typeface="+mn-ea"/>
                          <a:cs typeface="+mn-cs"/>
                        </a:rPr>
                        <a:t> (platin </a:t>
                      </a:r>
                      <a:r>
                        <a:rPr lang="en-US" sz="1400" b="1" i="0" u="none" strike="noStrike" kern="1200" dirty="0" err="1">
                          <a:solidFill>
                            <a:srgbClr val="000000"/>
                          </a:solidFill>
                          <a:effectLst/>
                          <a:latin typeface="+mn-lt"/>
                          <a:ea typeface="+mn-ea"/>
                          <a:cs typeface="+mn-cs"/>
                        </a:rPr>
                        <a:t>kaplamalı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altın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dahil</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yarı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işlenmiş</a:t>
                      </a:r>
                      <a:r>
                        <a:rPr lang="en-US" sz="1400" b="1" i="0" u="none" strike="noStrike" kern="1200" dirty="0">
                          <a:solidFill>
                            <a:srgbClr val="000000"/>
                          </a:solidFill>
                          <a:effectLst/>
                          <a:latin typeface="+mn-lt"/>
                          <a:ea typeface="+mn-ea"/>
                          <a:cs typeface="+mn-cs"/>
                        </a:rPr>
                        <a:t>, para </a:t>
                      </a:r>
                      <a:r>
                        <a:rPr lang="en-US" sz="1400" b="1" i="0" u="none" strike="noStrike" kern="1200" dirty="0" err="1">
                          <a:solidFill>
                            <a:srgbClr val="000000"/>
                          </a:solidFill>
                          <a:effectLst/>
                          <a:latin typeface="+mn-lt"/>
                          <a:ea typeface="+mn-ea"/>
                          <a:cs typeface="+mn-cs"/>
                        </a:rPr>
                        <a:t>yerine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kullanılmayan</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$21,397,131,218 </a:t>
                      </a:r>
                    </a:p>
                  </a:txBody>
                  <a:tcPr anchor="ctr"/>
                </a:tc>
                <a:extLst>
                  <a:ext uri="{0D108BD9-81ED-4DB2-BD59-A6C34878D82A}">
                    <a16:rowId xmlns="" xmlns:a16="http://schemas.microsoft.com/office/drawing/2014/main" val="2217128597"/>
                  </a:ext>
                </a:extLst>
              </a:tr>
              <a:tr h="46016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999999</a:t>
                      </a:r>
                    </a:p>
                  </a:txBody>
                  <a:tcPr anchor="ctr"/>
                </a:tc>
                <a:tc>
                  <a:txBody>
                    <a:bodyPr/>
                    <a:lstStyle/>
                    <a:p>
                      <a:pPr marL="0" algn="l" defTabSz="914400" rtl="0" eaLnBrk="1" fontAlgn="ctr" latinLnBrk="0" hangingPunct="1"/>
                      <a:r>
                        <a:rPr lang="tr-TR" sz="1400" b="1" i="0" u="none" strike="noStrike" kern="1200" dirty="0">
                          <a:solidFill>
                            <a:srgbClr val="000000"/>
                          </a:solidFill>
                          <a:effectLst/>
                          <a:latin typeface="+mn-lt"/>
                          <a:ea typeface="+mn-ea"/>
                          <a:cs typeface="+mn-cs"/>
                        </a:rPr>
                        <a:t>Türüne göre belirtilmemiş mallar</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$17,824,221,063 </a:t>
                      </a:r>
                    </a:p>
                  </a:txBody>
                  <a:tcPr anchor="ctr"/>
                </a:tc>
                <a:extLst>
                  <a:ext uri="{0D108BD9-81ED-4DB2-BD59-A6C34878D82A}">
                    <a16:rowId xmlns="" xmlns:a16="http://schemas.microsoft.com/office/drawing/2014/main" val="2737488612"/>
                  </a:ext>
                </a:extLst>
              </a:tr>
              <a:tr h="46016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270900</a:t>
                      </a:r>
                    </a:p>
                  </a:txBody>
                  <a:tcPr anchor="ctr"/>
                </a:tc>
                <a:tc>
                  <a:txBody>
                    <a:bodyPr/>
                    <a:lstStyle/>
                    <a:p>
                      <a:pPr marL="0" algn="l" defTabSz="914400" rtl="0" eaLnBrk="1" fontAlgn="ctr" latinLnBrk="0" hangingPunct="1"/>
                      <a:r>
                        <a:rPr lang="en-US" sz="1400" b="1" i="0" u="none" strike="noStrike" kern="1200" dirty="0">
                          <a:solidFill>
                            <a:srgbClr val="000000"/>
                          </a:solidFill>
                          <a:effectLst/>
                          <a:latin typeface="+mn-lt"/>
                          <a:ea typeface="+mn-ea"/>
                          <a:cs typeface="+mn-cs"/>
                        </a:rPr>
                        <a:t>Ham petrol (petrol </a:t>
                      </a:r>
                      <a:r>
                        <a:rPr lang="en-US" sz="1400" b="1" i="0" u="none" strike="noStrike" kern="1200" dirty="0" err="1">
                          <a:solidFill>
                            <a:srgbClr val="000000"/>
                          </a:solidFill>
                          <a:effectLst/>
                          <a:latin typeface="+mn-lt"/>
                          <a:ea typeface="+mn-ea"/>
                          <a:cs typeface="+mn-cs"/>
                        </a:rPr>
                        <a:t>yağları</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bitümenli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minerallerden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elde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edilen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yağlar</a:t>
                      </a:r>
                      <a:r>
                        <a:rPr lang="en-US" sz="1400" b="1" i="0" u="none" strike="noStrike" kern="1200" dirty="0">
                          <a:solidFill>
                            <a:srgbClr val="000000"/>
                          </a:solidFill>
                          <a:effectLst/>
                          <a:latin typeface="+mn-lt"/>
                          <a:ea typeface="+mn-ea"/>
                          <a:cs typeface="+mn-cs"/>
                        </a:rPr>
                        <a:t>)</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$16,080,560,445 </a:t>
                      </a:r>
                    </a:p>
                  </a:txBody>
                  <a:tcPr anchor="ctr"/>
                </a:tc>
                <a:extLst>
                  <a:ext uri="{0D108BD9-81ED-4DB2-BD59-A6C34878D82A}">
                    <a16:rowId xmlns="" xmlns:a16="http://schemas.microsoft.com/office/drawing/2014/main" val="1144784680"/>
                  </a:ext>
                </a:extLst>
              </a:tr>
              <a:tr h="51411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300490</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Tedavide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korunmada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kullanılmak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üzere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karışık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olan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karışık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olmayan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ilaçlar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dozlandırılmış</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perakende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satış</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için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ambalajlanmış</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$14,619,282,738 </a:t>
                      </a:r>
                    </a:p>
                  </a:txBody>
                  <a:tcPr anchor="ctr"/>
                </a:tc>
                <a:extLst>
                  <a:ext uri="{0D108BD9-81ED-4DB2-BD59-A6C34878D82A}">
                    <a16:rowId xmlns="" xmlns:a16="http://schemas.microsoft.com/office/drawing/2014/main" val="1727950627"/>
                  </a:ext>
                </a:extLst>
              </a:tr>
              <a:tr h="46016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880330</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Uçak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helikopterlerin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díğer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aksam</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parçaları</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$9,735,475,323 </a:t>
                      </a:r>
                    </a:p>
                  </a:txBody>
                  <a:tcPr anchor="ctr"/>
                </a:tc>
                <a:extLst>
                  <a:ext uri="{0D108BD9-81ED-4DB2-BD59-A6C34878D82A}">
                    <a16:rowId xmlns="" xmlns:a16="http://schemas.microsoft.com/office/drawing/2014/main" val="3208217028"/>
                  </a:ext>
                </a:extLst>
              </a:tr>
              <a:tr h="46016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841112</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Turbojetler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itici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gücü</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büyük</a:t>
                      </a:r>
                      <a:r>
                        <a:rPr lang="en-US" sz="1400" b="1" i="0" u="none" strike="noStrike" kern="1200" dirty="0">
                          <a:solidFill>
                            <a:srgbClr val="000000"/>
                          </a:solidFill>
                          <a:effectLst/>
                          <a:latin typeface="+mn-lt"/>
                          <a:ea typeface="+mn-ea"/>
                          <a:cs typeface="+mn-cs"/>
                        </a:rPr>
                        <a:t> 25 </a:t>
                      </a:r>
                      <a:r>
                        <a:rPr lang="en-US" sz="1400" b="1" i="0" u="none" strike="noStrike" kern="1200" dirty="0" err="1">
                          <a:solidFill>
                            <a:srgbClr val="000000"/>
                          </a:solidFill>
                          <a:effectLst/>
                          <a:latin typeface="+mn-lt"/>
                          <a:ea typeface="+mn-ea"/>
                          <a:cs typeface="+mn-cs"/>
                        </a:rPr>
                        <a:t>kN</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$9,653,593,343 </a:t>
                      </a:r>
                    </a:p>
                  </a:txBody>
                  <a:tcPr anchor="ctr"/>
                </a:tc>
                <a:extLst>
                  <a:ext uri="{0D108BD9-81ED-4DB2-BD59-A6C34878D82A}">
                    <a16:rowId xmlns="" xmlns:a16="http://schemas.microsoft.com/office/drawing/2014/main" val="96506734"/>
                  </a:ext>
                </a:extLst>
              </a:tr>
              <a:tr h="508035">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841191</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Turbojetler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turbopropellerler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için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aksam</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parçalar</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$8,297,865,930 </a:t>
                      </a:r>
                    </a:p>
                  </a:txBody>
                  <a:tcPr anchor="ctr"/>
                </a:tc>
                <a:extLst>
                  <a:ext uri="{0D108BD9-81ED-4DB2-BD59-A6C34878D82A}">
                    <a16:rowId xmlns="" xmlns:a16="http://schemas.microsoft.com/office/drawing/2014/main" val="2615616097"/>
                  </a:ext>
                </a:extLst>
              </a:tr>
              <a:tr h="51411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870324</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Binek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otomobilleri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insan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taşımaya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mahsus</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motorlu</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taşıtlar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benzinli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taşıma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kapasitesi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10 </a:t>
                      </a:r>
                      <a:r>
                        <a:rPr lang="en-US" sz="1400" b="1" i="0" u="none" strike="noStrike" kern="1200" dirty="0" err="1">
                          <a:solidFill>
                            <a:srgbClr val="000000"/>
                          </a:solidFill>
                          <a:effectLst/>
                          <a:latin typeface="+mn-lt"/>
                          <a:ea typeface="+mn-ea"/>
                          <a:cs typeface="+mn-cs"/>
                        </a:rPr>
                        <a:t>kişi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silindir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hacmi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büyük</a:t>
                      </a:r>
                      <a:r>
                        <a:rPr lang="en-US" sz="1400" b="1" i="0" u="none" strike="noStrike" kern="1200" dirty="0">
                          <a:solidFill>
                            <a:srgbClr val="000000"/>
                          </a:solidFill>
                          <a:effectLst/>
                          <a:latin typeface="+mn-lt"/>
                          <a:ea typeface="+mn-ea"/>
                          <a:cs typeface="+mn-cs"/>
                        </a:rPr>
                        <a:t> 3000 cm3</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$6,244,636,226 </a:t>
                      </a:r>
                    </a:p>
                  </a:txBody>
                  <a:tcPr anchor="ctr"/>
                </a:tc>
                <a:extLst>
                  <a:ext uri="{0D108BD9-81ED-4DB2-BD59-A6C34878D82A}">
                    <a16:rowId xmlns="" xmlns:a16="http://schemas.microsoft.com/office/drawing/2014/main" val="1456661282"/>
                  </a:ext>
                </a:extLst>
              </a:tr>
              <a:tr h="51411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870323</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Binek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otomobilleri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ve</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insan</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taşımaya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mahsus</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motorlu</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diğer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taşıtlar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benzinli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taşıma</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kapasitesi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10 </a:t>
                      </a:r>
                      <a:r>
                        <a:rPr lang="en-US" sz="1400" b="1" i="0" u="none" strike="noStrike" kern="1200" dirty="0" err="1">
                          <a:solidFill>
                            <a:srgbClr val="000000"/>
                          </a:solidFill>
                          <a:effectLst/>
                          <a:latin typeface="+mn-lt"/>
                          <a:ea typeface="+mn-ea"/>
                          <a:cs typeface="+mn-cs"/>
                        </a:rPr>
                        <a:t>kişi</a:t>
                      </a:r>
                      <a:r>
                        <a:rPr lang="en-US" sz="1400" b="1" i="0" u="none" strike="noStrike" kern="1200" dirty="0">
                          <a:solidFill>
                            <a:srgbClr val="000000"/>
                          </a:solidFill>
                          <a:effectLst/>
                          <a:latin typeface="+mn-lt"/>
                          <a:ea typeface="+mn-ea"/>
                          <a:cs typeface="+mn-cs"/>
                        </a:rPr>
                        <a:t>, 1500 cm3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silindir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hacmi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küçük</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eşit</a:t>
                      </a:r>
                      <a:r>
                        <a:rPr lang="en-US" sz="1400" b="1" i="0" u="none" strike="noStrike" kern="1200" dirty="0">
                          <a:solidFill>
                            <a:srgbClr val="000000"/>
                          </a:solidFill>
                          <a:effectLst/>
                          <a:latin typeface="+mn-lt"/>
                          <a:ea typeface="+mn-ea"/>
                          <a:cs typeface="+mn-cs"/>
                        </a:rPr>
                        <a:t> 3000 cm3</a:t>
                      </a: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$5,547,157,455 </a:t>
                      </a:r>
                    </a:p>
                  </a:txBody>
                  <a:tcPr anchor="ctr"/>
                </a:tc>
                <a:extLst>
                  <a:ext uri="{0D108BD9-81ED-4DB2-BD59-A6C34878D82A}">
                    <a16:rowId xmlns="" xmlns:a16="http://schemas.microsoft.com/office/drawing/2014/main" val="354535196"/>
                  </a:ext>
                </a:extLst>
              </a:tr>
              <a:tr h="460160">
                <a:tc>
                  <a:txBody>
                    <a:bodyPr/>
                    <a:lstStyle/>
                    <a:p>
                      <a:pPr marL="0" algn="ctr" defTabSz="914400" rtl="0" eaLnBrk="1" fontAlgn="ctr" latinLnBrk="0" hangingPunct="1"/>
                      <a:r>
                        <a:rPr lang="en-US" sz="1600" b="1" i="1" u="none" strike="noStrike" kern="1200" dirty="0">
                          <a:solidFill>
                            <a:srgbClr val="000000"/>
                          </a:solidFill>
                          <a:effectLst/>
                          <a:latin typeface="+mj-lt"/>
                          <a:ea typeface="+mn-ea"/>
                          <a:cs typeface="+mn-cs"/>
                        </a:rPr>
                        <a:t>220830</a:t>
                      </a:r>
                    </a:p>
                  </a:txBody>
                  <a:tcPr anchor="ctr"/>
                </a:tc>
                <a:tc>
                  <a:txBody>
                    <a:bodyPr/>
                    <a:lstStyle/>
                    <a:p>
                      <a:pPr marL="0" algn="l" defTabSz="914400" rtl="0" eaLnBrk="1" fontAlgn="ctr" latinLnBrk="0" hangingPunct="1"/>
                      <a:r>
                        <a:rPr lang="en-US" sz="1400" b="1" i="0" u="none" strike="noStrike" kern="1200" dirty="0" err="1">
                          <a:solidFill>
                            <a:srgbClr val="000000"/>
                          </a:solidFill>
                          <a:effectLst/>
                          <a:latin typeface="+mn-lt"/>
                          <a:ea typeface="+mn-ea"/>
                          <a:cs typeface="+mn-cs"/>
                        </a:rPr>
                        <a:t>Viskiler-alkol</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derecesi</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yüzde</a:t>
                      </a:r>
                      <a:r>
                        <a:rPr lang="en-US" sz="1400" b="1" i="0" u="none" strike="noStrike" kern="1200" dirty="0">
                          <a:solidFill>
                            <a:srgbClr val="000000"/>
                          </a:solidFill>
                          <a:effectLst/>
                          <a:latin typeface="+mn-lt"/>
                          <a:ea typeface="+mn-ea"/>
                          <a:cs typeface="+mn-cs"/>
                        </a:rPr>
                        <a:t> 80'den </a:t>
                      </a:r>
                      <a:r>
                        <a:rPr lang="en-US" sz="1400" b="1" i="0" u="none" strike="noStrike" kern="1200" dirty="0" err="1">
                          <a:solidFill>
                            <a:srgbClr val="000000"/>
                          </a:solidFill>
                          <a:effectLst/>
                          <a:latin typeface="+mn-lt"/>
                          <a:ea typeface="+mn-ea"/>
                          <a:cs typeface="+mn-cs"/>
                        </a:rPr>
                        <a:t>az</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tağyir</a:t>
                      </a:r>
                      <a:r>
                        <a:rPr lang="en-US" sz="1400" b="1" i="0" u="none" strike="noStrike" kern="1200" dirty="0">
                          <a:solidFill>
                            <a:srgbClr val="000000"/>
                          </a:solidFill>
                          <a:effectLst/>
                          <a:latin typeface="+mn-lt"/>
                          <a:ea typeface="+mn-ea"/>
                          <a:cs typeface="+mn-cs"/>
                        </a:rPr>
                        <a:t> </a:t>
                      </a:r>
                      <a:r>
                        <a:rPr lang="en-US" sz="1400" b="1" i="0" u="none" strike="noStrike" kern="1200" dirty="0" err="1">
                          <a:solidFill>
                            <a:srgbClr val="000000"/>
                          </a:solidFill>
                          <a:effectLst/>
                          <a:latin typeface="+mn-lt"/>
                          <a:ea typeface="+mn-ea"/>
                          <a:cs typeface="+mn-cs"/>
                        </a:rPr>
                        <a:t>edilmemiş</a:t>
                      </a:r>
                      <a:endParaRPr lang="en-US" sz="1400" b="1" i="0" u="none" strike="noStrike" kern="1200" dirty="0">
                        <a:solidFill>
                          <a:srgbClr val="000000"/>
                        </a:solidFill>
                        <a:effectLst/>
                        <a:latin typeface="+mn-lt"/>
                        <a:ea typeface="+mn-ea"/>
                        <a:cs typeface="+mn-cs"/>
                      </a:endParaRPr>
                    </a:p>
                  </a:txBody>
                  <a:tcPr anchor="ctr"/>
                </a:tc>
                <a:tc>
                  <a:txBody>
                    <a:bodyPr/>
                    <a:lstStyle/>
                    <a:p>
                      <a:pPr marL="0" algn="r" defTabSz="914400" rtl="0" eaLnBrk="1" fontAlgn="b" latinLnBrk="0" hangingPunct="1"/>
                      <a:r>
                        <a:rPr lang="en-US" sz="1600" b="1" i="0" u="none" strike="noStrike" kern="1200" dirty="0">
                          <a:solidFill>
                            <a:srgbClr val="000000"/>
                          </a:solidFill>
                          <a:effectLst>
                            <a:outerShdw blurRad="38100" dist="38100" dir="2700000" algn="tl">
                              <a:srgbClr val="000000">
                                <a:alpha val="43137"/>
                              </a:srgbClr>
                            </a:outerShdw>
                          </a:effectLst>
                          <a:latin typeface="+mj-lt"/>
                          <a:ea typeface="+mn-ea"/>
                          <a:cs typeface="+mn-cs"/>
                        </a:rPr>
                        <a:t> $5,015,305,024 </a:t>
                      </a:r>
                    </a:p>
                  </a:txBody>
                  <a:tcPr anchor="ctr"/>
                </a:tc>
                <a:extLst>
                  <a:ext uri="{0D108BD9-81ED-4DB2-BD59-A6C34878D82A}">
                    <a16:rowId xmlns="" xmlns:a16="http://schemas.microsoft.com/office/drawing/2014/main" val="2892261410"/>
                  </a:ext>
                </a:extLst>
              </a:tr>
            </a:tbl>
          </a:graphicData>
        </a:graphic>
      </p:graphicFrame>
      <p:pic>
        <p:nvPicPr>
          <p:cNvPr id="6" name="Picture 5" descr="Shape&#10;&#10;Description automatically generated with low confidence">
            <a:extLst>
              <a:ext uri="{FF2B5EF4-FFF2-40B4-BE49-F238E27FC236}">
                <a16:creationId xmlns="" xmlns:a16="http://schemas.microsoft.com/office/drawing/2014/main" id="{26B4451B-5A48-48FE-BA9E-B76B59087C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2166" y="101443"/>
            <a:ext cx="964729" cy="964729"/>
          </a:xfrm>
          <a:prstGeom prst="rect">
            <a:avLst/>
          </a:prstGeom>
        </p:spPr>
      </p:pic>
    </p:spTree>
    <p:extLst>
      <p:ext uri="{BB962C8B-B14F-4D97-AF65-F5344CB8AC3E}">
        <p14:creationId xmlns:p14="http://schemas.microsoft.com/office/powerpoint/2010/main" val="259207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descr="A close up of a logo&#10;&#10;Description automatically generated">
            <a:extLst>
              <a:ext uri="{FF2B5EF4-FFF2-40B4-BE49-F238E27FC236}">
                <a16:creationId xmlns="" xmlns:a16="http://schemas.microsoft.com/office/drawing/2014/main" id="{F1541400-C432-4C97-99B6-F12DCA2EF7A8}"/>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artisticCutout/>
                    </a14:imgEffect>
                  </a14:imgLayer>
                </a14:imgProps>
              </a:ext>
            </a:extLst>
          </a:blip>
          <a:srcRect r="1" b="36"/>
          <a:stretch/>
        </p:blipFill>
        <p:spPr>
          <a:xfrm>
            <a:off x="-4243" y="10"/>
            <a:ext cx="12196243" cy="6857990"/>
          </a:xfrm>
          <a:prstGeom prst="rect">
            <a:avLst/>
          </a:prstGeom>
        </p:spPr>
      </p:pic>
      <p:sp>
        <p:nvSpPr>
          <p:cNvPr id="24" name="Rectangle 23">
            <a:extLst>
              <a:ext uri="{FF2B5EF4-FFF2-40B4-BE49-F238E27FC236}">
                <a16:creationId xmlns="" xmlns:a16="http://schemas.microsoft.com/office/drawing/2014/main" id="{5707F116-8EC0-4822-9067-186AC8C96E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Freeform: Shape 25">
            <a:extLst>
              <a:ext uri="{FF2B5EF4-FFF2-40B4-BE49-F238E27FC236}">
                <a16:creationId xmlns="" xmlns:a16="http://schemas.microsoft.com/office/drawing/2014/main" id="{A77100AA-BF68-4139-8224-79EA1F9164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 name="Rectangle 31">
            <a:extLst>
              <a:ext uri="{FF2B5EF4-FFF2-40B4-BE49-F238E27FC236}">
                <a16:creationId xmlns="" xmlns:a16="http://schemas.microsoft.com/office/drawing/2014/main" id="{5610F363-89D0-4CFB-9F17-E844757B675B}"/>
              </a:ext>
            </a:extLst>
          </p:cNvPr>
          <p:cNvSpPr/>
          <p:nvPr/>
        </p:nvSpPr>
        <p:spPr>
          <a:xfrm>
            <a:off x="-4243" y="4833194"/>
            <a:ext cx="6573855" cy="174841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AF3320B9-1D16-47B0-9A7F-89F10B164EE0}"/>
              </a:ext>
            </a:extLst>
          </p:cNvPr>
          <p:cNvSpPr txBox="1"/>
          <p:nvPr/>
        </p:nvSpPr>
        <p:spPr>
          <a:xfrm>
            <a:off x="0" y="5168794"/>
            <a:ext cx="6573855" cy="1077218"/>
          </a:xfrm>
          <a:prstGeom prst="rect">
            <a:avLst/>
          </a:prstGeom>
          <a:noFill/>
          <a:effectLst>
            <a:outerShdw blurRad="50800" dist="38100" algn="l" rotWithShape="0">
              <a:prstClr val="black">
                <a:alpha val="40000"/>
              </a:prstClr>
            </a:outerShdw>
          </a:effectLst>
        </p:spPr>
        <p:txBody>
          <a:bodyPr wrap="square">
            <a:spAutoFit/>
          </a:bodyPr>
          <a:lstStyle/>
          <a:p>
            <a:pPr algn="ctr"/>
            <a:r>
              <a:rPr lang="tr-TR" sz="3200" b="1" dirty="0"/>
              <a:t>Birleşik Krallık</a:t>
            </a:r>
            <a:r>
              <a:rPr lang="tr-TR" sz="3200" b="1" dirty="0">
                <a:effectLst>
                  <a:outerShdw blurRad="38100" dist="38100" dir="2700000" algn="tl">
                    <a:srgbClr val="000000">
                      <a:alpha val="43137"/>
                    </a:srgbClr>
                  </a:outerShdw>
                </a:effectLst>
              </a:rPr>
              <a:t> İthalatı</a:t>
            </a:r>
          </a:p>
          <a:p>
            <a:pPr algn="ctr"/>
            <a:r>
              <a:rPr lang="tr-TR" sz="3200" b="1" dirty="0">
                <a:effectLst>
                  <a:outerShdw blurRad="38100" dist="38100" dir="2700000" algn="tl">
                    <a:srgbClr val="000000">
                      <a:alpha val="43137"/>
                    </a:srgbClr>
                  </a:outerShdw>
                </a:effectLst>
              </a:rPr>
              <a:t>- 2020 Yılı -</a:t>
            </a:r>
          </a:p>
        </p:txBody>
      </p:sp>
      <p:pic>
        <p:nvPicPr>
          <p:cNvPr id="11" name="Picture 10" descr="Shape&#10;&#10;Description automatically generated with low confidence">
            <a:extLst>
              <a:ext uri="{FF2B5EF4-FFF2-40B4-BE49-F238E27FC236}">
                <a16:creationId xmlns="" xmlns:a16="http://schemas.microsoft.com/office/drawing/2014/main" id="{C9C6DD37-5419-4587-A006-E21E5991D7C8}"/>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601959" y="1553957"/>
            <a:ext cx="2502258" cy="2502258"/>
          </a:xfrm>
          <a:prstGeom prst="rect">
            <a:avLst/>
          </a:prstGeom>
          <a:ln>
            <a:noFill/>
          </a:ln>
          <a:effectLst>
            <a:outerShdw blurRad="292100" dist="139700" dir="2700000" algn="tl" rotWithShape="0">
              <a:srgbClr val="333333">
                <a:alpha val="65000"/>
              </a:srgbClr>
            </a:outerShdw>
          </a:effectLst>
        </p:spPr>
      </p:pic>
      <p:pic>
        <p:nvPicPr>
          <p:cNvPr id="12" name="Picture 11" descr="Logo, company name&#10;&#10;Description automatically generated">
            <a:extLst>
              <a:ext uri="{FF2B5EF4-FFF2-40B4-BE49-F238E27FC236}">
                <a16:creationId xmlns="" xmlns:a16="http://schemas.microsoft.com/office/drawing/2014/main" id="{1289E12F-07C1-435C-8268-273E53B993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7675" y="2429500"/>
            <a:ext cx="4006145" cy="2003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80014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18555</TotalTime>
  <Words>900</Words>
  <Application>Microsoft Office PowerPoint</Application>
  <PresentationFormat>Geniş ekran</PresentationFormat>
  <Paragraphs>152</Paragraphs>
  <Slides>13</Slides>
  <Notes>4</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13</vt:i4>
      </vt:variant>
    </vt:vector>
  </HeadingPairs>
  <TitlesOfParts>
    <vt:vector size="19" baseType="lpstr">
      <vt:lpstr>Arial</vt:lpstr>
      <vt:lpstr>Calibri</vt:lpstr>
      <vt:lpstr>Calibri Light</vt:lpstr>
      <vt:lpstr>noto sans</vt:lpstr>
      <vt:lpstr>Office Teması</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Aktaş</dc:creator>
  <cp:lastModifiedBy>Murats</cp:lastModifiedBy>
  <cp:revision>368</cp:revision>
  <dcterms:created xsi:type="dcterms:W3CDTF">2020-10-13T08:49:58Z</dcterms:created>
  <dcterms:modified xsi:type="dcterms:W3CDTF">2021-09-28T19:56:48Z</dcterms:modified>
</cp:coreProperties>
</file>